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60" r:id="rId5"/>
    <p:sldId id="261" r:id="rId6"/>
    <p:sldId id="282" r:id="rId7"/>
    <p:sldId id="262" r:id="rId8"/>
    <p:sldId id="263" r:id="rId9"/>
    <p:sldId id="264" r:id="rId10"/>
    <p:sldId id="265" r:id="rId11"/>
    <p:sldId id="284" r:id="rId12"/>
    <p:sldId id="285" r:id="rId13"/>
    <p:sldId id="286" r:id="rId14"/>
    <p:sldId id="287" r:id="rId15"/>
    <p:sldId id="272" r:id="rId16"/>
    <p:sldId id="275" r:id="rId17"/>
    <p:sldId id="276" r:id="rId18"/>
    <p:sldId id="273" r:id="rId19"/>
    <p:sldId id="289" r:id="rId20"/>
    <p:sldId id="274" r:id="rId21"/>
    <p:sldId id="278" r:id="rId22"/>
    <p:sldId id="281" r:id="rId23"/>
    <p:sldId id="288" r:id="rId24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카페라첼타120"/>
        <a:ea typeface="카페라첼타120"/>
        <a:cs typeface="카페라첼타120"/>
        <a:sym typeface="카페라첼타120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카페라첼타120"/>
        <a:ea typeface="카페라첼타120"/>
        <a:cs typeface="카페라첼타120"/>
        <a:sym typeface="카페라첼타120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카페라첼타120"/>
        <a:ea typeface="카페라첼타120"/>
        <a:cs typeface="카페라첼타120"/>
        <a:sym typeface="카페라첼타120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카페라첼타120"/>
        <a:ea typeface="카페라첼타120"/>
        <a:cs typeface="카페라첼타120"/>
        <a:sym typeface="카페라첼타120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카페라첼타120"/>
        <a:ea typeface="카페라첼타120"/>
        <a:cs typeface="카페라첼타120"/>
        <a:sym typeface="카페라첼타120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카페라첼타120"/>
        <a:ea typeface="카페라첼타120"/>
        <a:cs typeface="카페라첼타120"/>
        <a:sym typeface="카페라첼타120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카페라첼타120"/>
        <a:ea typeface="카페라첼타120"/>
        <a:cs typeface="카페라첼타120"/>
        <a:sym typeface="카페라첼타120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카페라첼타120"/>
        <a:ea typeface="카페라첼타120"/>
        <a:cs typeface="카페라첼타120"/>
        <a:sym typeface="카페라첼타120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카페라첼타120"/>
        <a:ea typeface="카페라첼타120"/>
        <a:cs typeface="카페라첼타120"/>
        <a:sym typeface="카페라첼타12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00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카페라첼타120"/>
          <a:ea typeface="카페라첼타120"/>
          <a:cs typeface="카페라첼타120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카페라첼타120"/>
          <a:ea typeface="카페라첼타120"/>
          <a:cs typeface="카페라첼타120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카페라첼타120"/>
          <a:ea typeface="카페라첼타120"/>
          <a:cs typeface="카페라첼타120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카페라첼타120"/>
          <a:ea typeface="카페라첼타120"/>
          <a:cs typeface="카페라첼타120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카페라첼타120"/>
          <a:ea typeface="카페라첼타120"/>
          <a:cs typeface="카페라첼타120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카페라첼타120"/>
          <a:ea typeface="카페라첼타120"/>
          <a:cs typeface="카페라첼타120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카페라첼타120"/>
          <a:ea typeface="카페라첼타120"/>
          <a:cs typeface="카페라첼타120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카페라첼타120"/>
          <a:ea typeface="카페라첼타120"/>
          <a:cs typeface="카페라첼타120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카페라첼타120"/>
          <a:ea typeface="카페라첼타120"/>
          <a:cs typeface="카페라첼타120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카페라첼타120"/>
          <a:ea typeface="카페라첼타120"/>
          <a:cs typeface="카페라첼타120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카페라첼타120"/>
          <a:ea typeface="카페라첼타120"/>
          <a:cs typeface="카페라첼타120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카페라첼타120"/>
          <a:ea typeface="카페라첼타120"/>
          <a:cs typeface="카페라첼타120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카페라첼타120"/>
          <a:ea typeface="카페라첼타120"/>
          <a:cs typeface="카페라첼타120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카페라첼타120"/>
          <a:ea typeface="카페라첼타120"/>
          <a:cs typeface="카페라첼타120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카페라첼타120"/>
          <a:ea typeface="카페라첼타120"/>
          <a:cs typeface="카페라첼타120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카페라첼타120"/>
          <a:ea typeface="카페라첼타120"/>
          <a:cs typeface="카페라첼타120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카페라첼타120"/>
          <a:ea typeface="카페라첼타120"/>
          <a:cs typeface="카페라첼타120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카페라첼타120"/>
          <a:ea typeface="카페라첼타120"/>
          <a:cs typeface="카페라첼타120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카페라첼타120"/>
          <a:ea typeface="카페라첼타120"/>
          <a:cs typeface="카페라첼타120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카페라첼타120"/>
          <a:ea typeface="카페라첼타120"/>
          <a:cs typeface="카페라첼타120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카페라첼타120"/>
          <a:ea typeface="카페라첼타120"/>
          <a:cs typeface="카페라첼타120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카페라첼타120"/>
          <a:ea typeface="카페라첼타120"/>
          <a:cs typeface="카페라첼타120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카페라첼타120"/>
          <a:ea typeface="카페라첼타120"/>
          <a:cs typeface="카페라첼타120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카페라첼타120"/>
          <a:ea typeface="카페라첼타120"/>
          <a:cs typeface="카페라첼타120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848" autoAdjust="0"/>
  </p:normalViewPr>
  <p:slideViewPr>
    <p:cSldViewPr snapToGrid="0">
      <p:cViewPr varScale="1">
        <p:scale>
          <a:sx n="134" d="100"/>
          <a:sy n="134" d="100"/>
        </p:scale>
        <p:origin x="18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9" name="Shape 8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1335280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0867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9795"/>
            <a:ext cx="9144000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제목 텍스트"/>
          <p:cNvSpPr txBox="1">
            <a:spLocks noGrp="1"/>
          </p:cNvSpPr>
          <p:nvPr>
            <p:ph type="title"/>
          </p:nvPr>
        </p:nvSpPr>
        <p:spPr>
          <a:xfrm>
            <a:off x="0" y="2872134"/>
            <a:ext cx="9144000" cy="72008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 b="1">
                <a:solidFill>
                  <a:srgbClr val="40404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7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0" y="3592214"/>
            <a:ext cx="9144000" cy="43338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spcBef>
                <a:spcPts val="400"/>
              </a:spcBef>
              <a:buSzTx/>
              <a:buFontTx/>
              <a:buNone/>
              <a:defRPr sz="2000" b="1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640896" indent="-183696" algn="ctr">
              <a:spcBef>
                <a:spcPts val="400"/>
              </a:spcBef>
              <a:buFontTx/>
              <a:defRPr sz="2000" b="1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085850" indent="-171450" algn="ctr">
              <a:spcBef>
                <a:spcPts val="400"/>
              </a:spcBef>
              <a:buFontTx/>
              <a:defRPr sz="2000" b="1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577339" indent="-205739" algn="ctr">
              <a:spcBef>
                <a:spcPts val="400"/>
              </a:spcBef>
              <a:buFontTx/>
              <a:defRPr sz="2000" b="1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034539" indent="-205739" algn="ctr">
              <a:spcBef>
                <a:spcPts val="400"/>
              </a:spcBef>
              <a:buFontTx/>
              <a:defRPr sz="2000" b="1">
                <a:solidFill>
                  <a:srgbClr val="808080"/>
                </a:solidFill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8" name="직선 연결선 6"/>
          <p:cNvSpPr/>
          <p:nvPr/>
        </p:nvSpPr>
        <p:spPr>
          <a:xfrm>
            <a:off x="12192" y="908720"/>
            <a:ext cx="9108001" cy="1"/>
          </a:xfrm>
          <a:prstGeom prst="line">
            <a:avLst/>
          </a:prstGeom>
          <a:ln>
            <a:solidFill>
              <a:srgbClr val="BFBFB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" name="직선 연결선 7"/>
          <p:cNvSpPr/>
          <p:nvPr/>
        </p:nvSpPr>
        <p:spPr>
          <a:xfrm>
            <a:off x="12192" y="6093295"/>
            <a:ext cx="9108001" cy="1"/>
          </a:xfrm>
          <a:prstGeom prst="line">
            <a:avLst/>
          </a:prstGeom>
          <a:ln>
            <a:solidFill>
              <a:srgbClr val="BFBFB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5" descr="Picture 5"/>
          <p:cNvPicPr>
            <a:picLocks noChangeAspect="1"/>
          </p:cNvPicPr>
          <p:nvPr/>
        </p:nvPicPr>
        <p:blipFill>
          <a:blip r:embed="rId2"/>
          <a:srcRect l="61823" t="35867"/>
          <a:stretch>
            <a:fillRect/>
          </a:stretch>
        </p:blipFill>
        <p:spPr>
          <a:xfrm>
            <a:off x="-1" y="0"/>
            <a:ext cx="3490866" cy="3298677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제목 텍스트"/>
          <p:cNvSpPr txBox="1">
            <a:spLocks noGrp="1"/>
          </p:cNvSpPr>
          <p:nvPr>
            <p:ph type="title"/>
          </p:nvPr>
        </p:nvSpPr>
        <p:spPr>
          <a:xfrm>
            <a:off x="755575" y="2615827"/>
            <a:ext cx="7632850" cy="5760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300" b="1">
                <a:solidFill>
                  <a:srgbClr val="40404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3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7" name="직선 연결선 6"/>
          <p:cNvSpPr/>
          <p:nvPr/>
        </p:nvSpPr>
        <p:spPr>
          <a:xfrm>
            <a:off x="12192" y="6560776"/>
            <a:ext cx="9108001" cy="1"/>
          </a:xfrm>
          <a:prstGeom prst="line">
            <a:avLst/>
          </a:prstGeom>
          <a:ln>
            <a:solidFill>
              <a:srgbClr val="BFBFB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" name="TextBox 7"/>
          <p:cNvSpPr txBox="1"/>
          <p:nvPr/>
        </p:nvSpPr>
        <p:spPr>
          <a:xfrm>
            <a:off x="323527" y="6575369"/>
            <a:ext cx="151217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t>CNLAB. SKKU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5" descr="Picture 5"/>
          <p:cNvPicPr>
            <a:picLocks noChangeAspect="1"/>
          </p:cNvPicPr>
          <p:nvPr/>
        </p:nvPicPr>
        <p:blipFill>
          <a:blip r:embed="rId2"/>
          <a:srcRect l="69687" t="54066"/>
          <a:stretch>
            <a:fillRect/>
          </a:stretch>
        </p:blipFill>
        <p:spPr>
          <a:xfrm>
            <a:off x="-1" y="-1"/>
            <a:ext cx="2771802" cy="2362574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제목 텍스트"/>
          <p:cNvSpPr txBox="1">
            <a:spLocks noGrp="1"/>
          </p:cNvSpPr>
          <p:nvPr>
            <p:ph type="title"/>
          </p:nvPr>
        </p:nvSpPr>
        <p:spPr>
          <a:xfrm>
            <a:off x="457200" y="637170"/>
            <a:ext cx="8229600" cy="5040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4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8" name="직선 연결선 7"/>
          <p:cNvSpPr/>
          <p:nvPr/>
        </p:nvSpPr>
        <p:spPr>
          <a:xfrm>
            <a:off x="12192" y="6560776"/>
            <a:ext cx="9108001" cy="1"/>
          </a:xfrm>
          <a:prstGeom prst="line">
            <a:avLst/>
          </a:prstGeom>
          <a:ln>
            <a:solidFill>
              <a:srgbClr val="BFBFB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9" name="TextBox 8"/>
          <p:cNvSpPr txBox="1"/>
          <p:nvPr/>
        </p:nvSpPr>
        <p:spPr>
          <a:xfrm>
            <a:off x="323527" y="6575369"/>
            <a:ext cx="151217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t>CNLAB. SKKU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" descr="Picture 5"/>
          <p:cNvPicPr>
            <a:picLocks noChangeAspect="1"/>
          </p:cNvPicPr>
          <p:nvPr/>
        </p:nvPicPr>
        <p:blipFill>
          <a:blip r:embed="rId2"/>
          <a:srcRect l="69687" t="54066"/>
          <a:stretch>
            <a:fillRect/>
          </a:stretch>
        </p:blipFill>
        <p:spPr>
          <a:xfrm>
            <a:off x="-1" y="-1"/>
            <a:ext cx="2771802" cy="2362574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xfrm>
            <a:off x="457200" y="631256"/>
            <a:ext cx="8229600" cy="5040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9" name="직선 연결선 7"/>
          <p:cNvSpPr/>
          <p:nvPr/>
        </p:nvSpPr>
        <p:spPr>
          <a:xfrm>
            <a:off x="12192" y="6560776"/>
            <a:ext cx="9108001" cy="1"/>
          </a:xfrm>
          <a:prstGeom prst="line">
            <a:avLst/>
          </a:prstGeom>
          <a:ln>
            <a:solidFill>
              <a:srgbClr val="BFBFB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0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457200" y="1978916"/>
            <a:ext cx="3754438" cy="40322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40404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>
              <a:defRPr>
                <a:solidFill>
                  <a:srgbClr val="40404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>
              <a:defRPr>
                <a:solidFill>
                  <a:srgbClr val="40404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>
              <a:defRPr>
                <a:solidFill>
                  <a:srgbClr val="40404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>
              <a:defRPr>
                <a:solidFill>
                  <a:srgbClr val="404040"/>
                </a:solidFill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1" name="TextBox 10"/>
          <p:cNvSpPr txBox="1"/>
          <p:nvPr/>
        </p:nvSpPr>
        <p:spPr>
          <a:xfrm>
            <a:off x="323527" y="6575369"/>
            <a:ext cx="151217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t>CNLAB. SKKU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5" descr="Picture 5"/>
          <p:cNvPicPr>
            <a:picLocks noChangeAspect="1"/>
          </p:cNvPicPr>
          <p:nvPr/>
        </p:nvPicPr>
        <p:blipFill>
          <a:blip r:embed="rId2"/>
          <a:srcRect l="69687" t="54066"/>
          <a:stretch>
            <a:fillRect/>
          </a:stretch>
        </p:blipFill>
        <p:spPr>
          <a:xfrm>
            <a:off x="-1" y="-1"/>
            <a:ext cx="2771802" cy="2362574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제목 텍스트"/>
          <p:cNvSpPr txBox="1">
            <a:spLocks noGrp="1"/>
          </p:cNvSpPr>
          <p:nvPr>
            <p:ph type="title"/>
          </p:nvPr>
        </p:nvSpPr>
        <p:spPr>
          <a:xfrm>
            <a:off x="457200" y="637828"/>
            <a:ext cx="8229600" cy="5040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 b="1">
                <a:solidFill>
                  <a:srgbClr val="595959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7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1" name="직선 연결선 7"/>
          <p:cNvSpPr/>
          <p:nvPr/>
        </p:nvSpPr>
        <p:spPr>
          <a:xfrm>
            <a:off x="12192" y="6560776"/>
            <a:ext cx="9108001" cy="1"/>
          </a:xfrm>
          <a:prstGeom prst="line">
            <a:avLst/>
          </a:prstGeom>
          <a:ln>
            <a:solidFill>
              <a:srgbClr val="BFBFB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2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457200" y="1978916"/>
            <a:ext cx="8229600" cy="4032251"/>
          </a:xfrm>
          <a:prstGeom prst="rect">
            <a:avLst/>
          </a:prstGeom>
        </p:spPr>
        <p:txBody>
          <a:bodyPr>
            <a:normAutofit/>
          </a:bodyPr>
          <a:lstStyle>
            <a:lvl1pPr marL="342899" indent="-342899">
              <a:defRPr sz="2700">
                <a:solidFill>
                  <a:srgbClr val="40404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>
              <a:defRPr sz="2700">
                <a:solidFill>
                  <a:srgbClr val="40404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>
              <a:defRPr sz="2700">
                <a:solidFill>
                  <a:srgbClr val="40404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>
              <a:defRPr sz="2700">
                <a:solidFill>
                  <a:srgbClr val="40404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>
              <a:defRPr sz="2700">
                <a:solidFill>
                  <a:srgbClr val="404040"/>
                </a:solidFill>
                <a:latin typeface="Tahoma"/>
                <a:ea typeface="Tahoma"/>
                <a:cs typeface="Tahoma"/>
                <a:sym typeface="Tahoma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3" name="TextBox 9"/>
          <p:cNvSpPr txBox="1"/>
          <p:nvPr/>
        </p:nvSpPr>
        <p:spPr>
          <a:xfrm>
            <a:off x="323527" y="6575369"/>
            <a:ext cx="151217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t>CNLAB. SKKU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TextBox 2"/>
          <p:cNvSpPr txBox="1"/>
          <p:nvPr/>
        </p:nvSpPr>
        <p:spPr>
          <a:xfrm>
            <a:off x="2863038" y="2988241"/>
            <a:ext cx="2806662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>
                <a:solidFill>
                  <a:srgbClr val="595959"/>
                </a:solidFill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t>THANK YOU!!!</a:t>
            </a:r>
          </a:p>
        </p:txBody>
      </p:sp>
      <p:sp>
        <p:nvSpPr>
          <p:cNvPr id="8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Picture 5"/>
          <p:cNvPicPr>
            <a:picLocks noChangeAspect="1"/>
          </p:cNvPicPr>
          <p:nvPr/>
        </p:nvPicPr>
        <p:blipFill>
          <a:blip r:embed="rId9"/>
          <a:srcRect l="46450" t="22400"/>
          <a:stretch>
            <a:fillRect/>
          </a:stretch>
        </p:blipFill>
        <p:spPr>
          <a:xfrm>
            <a:off x="-1" y="0"/>
            <a:ext cx="4896546" cy="399137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10"/>
          <p:cNvSpPr txBox="1"/>
          <p:nvPr/>
        </p:nvSpPr>
        <p:spPr>
          <a:xfrm>
            <a:off x="3516006" y="1727716"/>
            <a:ext cx="2111988" cy="53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900" b="1">
                <a:solidFill>
                  <a:srgbClr val="40404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CONTENTS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834848" y="6579249"/>
            <a:ext cx="273656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직선 연결선 6"/>
          <p:cNvSpPr/>
          <p:nvPr/>
        </p:nvSpPr>
        <p:spPr>
          <a:xfrm>
            <a:off x="12192" y="6560776"/>
            <a:ext cx="9108001" cy="1"/>
          </a:xfrm>
          <a:prstGeom prst="line">
            <a:avLst/>
          </a:prstGeom>
          <a:ln>
            <a:solidFill>
              <a:srgbClr val="BFBFB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323527" y="6575369"/>
            <a:ext cx="1512170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latin typeface="HY견고딕"/>
                <a:ea typeface="HY견고딕"/>
                <a:cs typeface="HY견고딕"/>
                <a:sym typeface="HY견고딕"/>
              </a:defRPr>
            </a:lvl1pPr>
          </a:lstStyle>
          <a:p>
            <a:r>
              <a:t>CNLAB. SKKU</a:t>
            </a:r>
          </a:p>
        </p:txBody>
      </p:sp>
      <p:sp>
        <p:nvSpPr>
          <p:cNvPr id="7" name="제목 텍스트"/>
          <p:cNvSpPr txBox="1">
            <a:spLocks noGrp="1"/>
          </p:cNvSpPr>
          <p:nvPr>
            <p:ph type="title"/>
          </p:nvPr>
        </p:nvSpPr>
        <p:spPr>
          <a:xfrm>
            <a:off x="457200" y="92074"/>
            <a:ext cx="8229600" cy="150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제목 텍스트</a:t>
            </a:r>
          </a:p>
        </p:txBody>
      </p:sp>
      <p:sp>
        <p:nvSpPr>
          <p:cNvPr id="8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카페라첼타120"/>
          <a:ea typeface="카페라첼타120"/>
          <a:cs typeface="카페라첼타120"/>
          <a:sym typeface="카페라첼타120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카페라첼타120"/>
          <a:ea typeface="카페라첼타120"/>
          <a:cs typeface="카페라첼타120"/>
          <a:sym typeface="카페라첼타120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카페라첼타120"/>
          <a:ea typeface="카페라첼타120"/>
          <a:cs typeface="카페라첼타120"/>
          <a:sym typeface="카페라첼타120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카페라첼타120"/>
          <a:ea typeface="카페라첼타120"/>
          <a:cs typeface="카페라첼타120"/>
          <a:sym typeface="카페라첼타120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카페라첼타120"/>
          <a:ea typeface="카페라첼타120"/>
          <a:cs typeface="카페라첼타120"/>
          <a:sym typeface="카페라첼타120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카페라첼타120"/>
          <a:ea typeface="카페라첼타120"/>
          <a:cs typeface="카페라첼타120"/>
          <a:sym typeface="카페라첼타120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카페라첼타120"/>
          <a:ea typeface="카페라첼타120"/>
          <a:cs typeface="카페라첼타120"/>
          <a:sym typeface="카페라첼타120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카페라첼타120"/>
          <a:ea typeface="카페라첼타120"/>
          <a:cs typeface="카페라첼타120"/>
          <a:sym typeface="카페라첼타120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카페라첼타120"/>
          <a:ea typeface="카페라첼타120"/>
          <a:cs typeface="카페라첼타120"/>
          <a:sym typeface="카페라첼타120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카페라첼타120"/>
          <a:ea typeface="카페라첼타120"/>
          <a:cs typeface="카페라첼타120"/>
          <a:sym typeface="카페라첼타120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카페라첼타120"/>
          <a:ea typeface="카페라첼타120"/>
          <a:cs typeface="카페라첼타120"/>
          <a:sym typeface="카페라첼타120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카페라첼타120"/>
          <a:ea typeface="카페라첼타120"/>
          <a:cs typeface="카페라첼타120"/>
          <a:sym typeface="카페라첼타120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카페라첼타120"/>
          <a:ea typeface="카페라첼타120"/>
          <a:cs typeface="카페라첼타120"/>
          <a:sym typeface="카페라첼타120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카페라첼타120"/>
          <a:ea typeface="카페라첼타120"/>
          <a:cs typeface="카페라첼타120"/>
          <a:sym typeface="카페라첼타120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카페라첼타120"/>
          <a:ea typeface="카페라첼타120"/>
          <a:cs typeface="카페라첼타120"/>
          <a:sym typeface="카페라첼타120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카페라첼타120"/>
          <a:ea typeface="카페라첼타120"/>
          <a:cs typeface="카페라첼타120"/>
          <a:sym typeface="카페라첼타120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카페라첼타120"/>
          <a:ea typeface="카페라첼타120"/>
          <a:cs typeface="카페라첼타120"/>
          <a:sym typeface="카페라첼타120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카페라첼타120"/>
          <a:ea typeface="카페라첼타120"/>
          <a:cs typeface="카페라첼타120"/>
          <a:sym typeface="카페라첼타120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카페라첼타120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카페라첼타120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카페라첼타120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카페라첼타120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카페라첼타120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카페라첼타120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카페라첼타120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카페라첼타120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카페라첼타12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제목 5"/>
          <p:cNvSpPr txBox="1">
            <a:spLocks noGrp="1"/>
          </p:cNvSpPr>
          <p:nvPr>
            <p:ph type="title"/>
          </p:nvPr>
        </p:nvSpPr>
        <p:spPr>
          <a:xfrm>
            <a:off x="0" y="2996951"/>
            <a:ext cx="9144000" cy="59526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58951">
              <a:defRPr sz="3320"/>
            </a:lvl1pPr>
          </a:lstStyle>
          <a:p>
            <a:r>
              <a:t>What is Android?</a:t>
            </a:r>
          </a:p>
        </p:txBody>
      </p:sp>
      <p:sp>
        <p:nvSpPr>
          <p:cNvPr id="92" name="텍스트 개체 틀 1"/>
          <p:cNvSpPr txBox="1">
            <a:spLocks noGrp="1"/>
          </p:cNvSpPr>
          <p:nvPr>
            <p:ph type="body" sz="quarter" idx="1"/>
          </p:nvPr>
        </p:nvSpPr>
        <p:spPr>
          <a:xfrm>
            <a:off x="0" y="3592214"/>
            <a:ext cx="9144000" cy="433388"/>
          </a:xfrm>
          <a:prstGeom prst="rect">
            <a:avLst/>
          </a:prstGeom>
        </p:spPr>
        <p:txBody>
          <a:bodyPr/>
          <a:lstStyle/>
          <a:p>
            <a:r>
              <a:t>Mobile App Programming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832104">
              <a:defRPr sz="2730"/>
            </a:lvl1pPr>
          </a:lstStyle>
          <a:p>
            <a:r>
              <a:t>Glossary of Android - Component</a:t>
            </a:r>
          </a:p>
        </p:txBody>
      </p:sp>
      <p:sp>
        <p:nvSpPr>
          <p:cNvPr id="200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8834848" y="6579249"/>
            <a:ext cx="273656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01" name="내용 개체 틀 1"/>
          <p:cNvSpPr txBox="1"/>
          <p:nvPr/>
        </p:nvSpPr>
        <p:spPr>
          <a:xfrm>
            <a:off x="457200" y="1543619"/>
            <a:ext cx="8229600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 b="1">
                <a:solidFill>
                  <a:srgbClr val="40404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Component</a:t>
            </a:r>
            <a:r>
              <a:rPr b="0"/>
              <a:t> </a:t>
            </a:r>
          </a:p>
          <a:p>
            <a:pPr marL="742950" lvl="1" indent="-285750">
              <a:spcBef>
                <a:spcPts val="400"/>
              </a:spcBef>
              <a:buSzPct val="100000"/>
              <a:buFont typeface="Arial"/>
              <a:buChar char="–"/>
              <a:defRPr sz="2000">
                <a:solidFill>
                  <a:srgbClr val="40404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Activities, content providers, broadcast receivers, and services that together make up an application </a:t>
            </a:r>
          </a:p>
        </p:txBody>
      </p:sp>
      <p:pic>
        <p:nvPicPr>
          <p:cNvPr id="202" name="그림 4" descr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5" y="3194499"/>
            <a:ext cx="2602896" cy="2602896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직선 연결선 5"/>
          <p:cNvSpPr/>
          <p:nvPr/>
        </p:nvSpPr>
        <p:spPr>
          <a:xfrm flipH="1" flipV="1">
            <a:off x="2411759" y="3598323"/>
            <a:ext cx="1152130" cy="574826"/>
          </a:xfrm>
          <a:prstGeom prst="line">
            <a:avLst/>
          </a:prstGeom>
          <a:ln>
            <a:solidFill>
              <a:srgbClr val="77933C"/>
            </a:solidFill>
            <a:prstDash val="dash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06" name="타원 8"/>
          <p:cNvGrpSpPr/>
          <p:nvPr/>
        </p:nvGrpSpPr>
        <p:grpSpPr>
          <a:xfrm>
            <a:off x="611560" y="3180387"/>
            <a:ext cx="1800201" cy="835873"/>
            <a:chOff x="0" y="0"/>
            <a:chExt cx="1800200" cy="835872"/>
          </a:xfrm>
        </p:grpSpPr>
        <p:sp>
          <p:nvSpPr>
            <p:cNvPr id="204" name="타원형"/>
            <p:cNvSpPr/>
            <p:nvPr/>
          </p:nvSpPr>
          <p:spPr>
            <a:xfrm>
              <a:off x="-1" y="-1"/>
              <a:ext cx="1800202" cy="835874"/>
            </a:xfrm>
            <a:prstGeom prst="ellipse">
              <a:avLst/>
            </a:prstGeom>
            <a:noFill/>
            <a:ln w="25400" cap="flat">
              <a:solidFill>
                <a:srgbClr val="77933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77933C"/>
                  </a:solidFill>
                  <a:latin typeface="Tahoma"/>
                  <a:ea typeface="Tahoma"/>
                  <a:cs typeface="Tahoma"/>
                  <a:sym typeface="Tahoma"/>
                </a:defRPr>
              </a:pPr>
              <a:endParaRPr/>
            </a:p>
          </p:txBody>
        </p:sp>
        <p:sp>
          <p:nvSpPr>
            <p:cNvPr id="205" name="Activities"/>
            <p:cNvSpPr txBox="1"/>
            <p:nvPr/>
          </p:nvSpPr>
          <p:spPr>
            <a:xfrm>
              <a:off x="263632" y="232516"/>
              <a:ext cx="127293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rgbClr val="77933C"/>
                  </a:solidFill>
                  <a:latin typeface="Tahoma"/>
                  <a:ea typeface="Tahoma"/>
                  <a:cs typeface="Tahoma"/>
                  <a:sym typeface="Tahoma"/>
                </a:defRPr>
              </a:lvl1pPr>
            </a:lstStyle>
            <a:p>
              <a:r>
                <a:t>Activities</a:t>
              </a:r>
            </a:p>
          </p:txBody>
        </p:sp>
      </p:grpSp>
      <p:sp>
        <p:nvSpPr>
          <p:cNvPr id="207" name="직선 연결선 10"/>
          <p:cNvSpPr/>
          <p:nvPr/>
        </p:nvSpPr>
        <p:spPr>
          <a:xfrm flipH="1">
            <a:off x="2411759" y="4704914"/>
            <a:ext cx="1152130" cy="607490"/>
          </a:xfrm>
          <a:prstGeom prst="line">
            <a:avLst/>
          </a:prstGeom>
          <a:ln>
            <a:solidFill>
              <a:srgbClr val="77933C"/>
            </a:solidFill>
            <a:prstDash val="dash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10" name="타원 11"/>
          <p:cNvGrpSpPr/>
          <p:nvPr/>
        </p:nvGrpSpPr>
        <p:grpSpPr>
          <a:xfrm>
            <a:off x="611560" y="4894467"/>
            <a:ext cx="1800201" cy="835873"/>
            <a:chOff x="0" y="0"/>
            <a:chExt cx="1800200" cy="835872"/>
          </a:xfrm>
        </p:grpSpPr>
        <p:sp>
          <p:nvSpPr>
            <p:cNvPr id="208" name="타원형"/>
            <p:cNvSpPr/>
            <p:nvPr/>
          </p:nvSpPr>
          <p:spPr>
            <a:xfrm>
              <a:off x="-1" y="-1"/>
              <a:ext cx="1800202" cy="835874"/>
            </a:xfrm>
            <a:prstGeom prst="ellipse">
              <a:avLst/>
            </a:prstGeom>
            <a:noFill/>
            <a:ln w="25400" cap="flat">
              <a:solidFill>
                <a:srgbClr val="77933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 b="1">
                  <a:solidFill>
                    <a:srgbClr val="77933C"/>
                  </a:solidFill>
                  <a:latin typeface="Tahoma"/>
                  <a:ea typeface="Tahoma"/>
                  <a:cs typeface="Tahoma"/>
                  <a:sym typeface="Tahoma"/>
                </a:defRPr>
              </a:pPr>
              <a:endParaRPr/>
            </a:p>
          </p:txBody>
        </p:sp>
        <p:sp>
          <p:nvSpPr>
            <p:cNvPr id="209" name="Broadcast Receiver"/>
            <p:cNvSpPr txBox="1"/>
            <p:nvPr/>
          </p:nvSpPr>
          <p:spPr>
            <a:xfrm>
              <a:off x="263632" y="130916"/>
              <a:ext cx="1272936" cy="574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600" b="1">
                  <a:solidFill>
                    <a:srgbClr val="77933C"/>
                  </a:solidFill>
                  <a:latin typeface="Tahoma"/>
                  <a:ea typeface="Tahoma"/>
                  <a:cs typeface="Tahoma"/>
                  <a:sym typeface="Tahoma"/>
                </a:defRPr>
              </a:lvl1pPr>
            </a:lstStyle>
            <a:p>
              <a:r>
                <a:t>Broadcast Receiver</a:t>
              </a:r>
            </a:p>
          </p:txBody>
        </p:sp>
      </p:grpSp>
      <p:sp>
        <p:nvSpPr>
          <p:cNvPr id="211" name="직선 연결선 16"/>
          <p:cNvSpPr/>
          <p:nvPr/>
        </p:nvSpPr>
        <p:spPr>
          <a:xfrm flipH="1">
            <a:off x="5580112" y="3598323"/>
            <a:ext cx="1145317" cy="582314"/>
          </a:xfrm>
          <a:prstGeom prst="line">
            <a:avLst/>
          </a:prstGeom>
          <a:ln>
            <a:solidFill>
              <a:srgbClr val="77933C"/>
            </a:solidFill>
            <a:prstDash val="dash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14" name="타원 17"/>
          <p:cNvGrpSpPr/>
          <p:nvPr/>
        </p:nvGrpSpPr>
        <p:grpSpPr>
          <a:xfrm>
            <a:off x="6725428" y="3180387"/>
            <a:ext cx="1800201" cy="835873"/>
            <a:chOff x="0" y="0"/>
            <a:chExt cx="1800200" cy="835872"/>
          </a:xfrm>
        </p:grpSpPr>
        <p:sp>
          <p:nvSpPr>
            <p:cNvPr id="212" name="타원형"/>
            <p:cNvSpPr/>
            <p:nvPr/>
          </p:nvSpPr>
          <p:spPr>
            <a:xfrm>
              <a:off x="-1" y="-1"/>
              <a:ext cx="1800202" cy="835874"/>
            </a:xfrm>
            <a:prstGeom prst="ellipse">
              <a:avLst/>
            </a:prstGeom>
            <a:noFill/>
            <a:ln w="25400" cap="flat">
              <a:solidFill>
                <a:srgbClr val="77933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77933C"/>
                  </a:solidFill>
                  <a:latin typeface="Tahoma"/>
                  <a:ea typeface="Tahoma"/>
                  <a:cs typeface="Tahoma"/>
                  <a:sym typeface="Tahoma"/>
                </a:defRPr>
              </a:pPr>
              <a:endParaRPr/>
            </a:p>
          </p:txBody>
        </p:sp>
        <p:sp>
          <p:nvSpPr>
            <p:cNvPr id="213" name="Service"/>
            <p:cNvSpPr txBox="1"/>
            <p:nvPr/>
          </p:nvSpPr>
          <p:spPr>
            <a:xfrm>
              <a:off x="263632" y="232516"/>
              <a:ext cx="127293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rgbClr val="77933C"/>
                  </a:solidFill>
                  <a:latin typeface="Tahoma"/>
                  <a:ea typeface="Tahoma"/>
                  <a:cs typeface="Tahoma"/>
                  <a:sym typeface="Tahoma"/>
                </a:defRPr>
              </a:lvl1pPr>
            </a:lstStyle>
            <a:p>
              <a:r>
                <a:t>Service</a:t>
              </a:r>
            </a:p>
          </p:txBody>
        </p:sp>
      </p:grpSp>
      <p:sp>
        <p:nvSpPr>
          <p:cNvPr id="215" name="직선 연결선 18"/>
          <p:cNvSpPr/>
          <p:nvPr/>
        </p:nvSpPr>
        <p:spPr>
          <a:xfrm>
            <a:off x="5580112" y="4744043"/>
            <a:ext cx="1145317" cy="568361"/>
          </a:xfrm>
          <a:prstGeom prst="line">
            <a:avLst/>
          </a:prstGeom>
          <a:ln>
            <a:solidFill>
              <a:srgbClr val="77933C"/>
            </a:solidFill>
            <a:prstDash val="dash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18" name="타원 19"/>
          <p:cNvGrpSpPr/>
          <p:nvPr/>
        </p:nvGrpSpPr>
        <p:grpSpPr>
          <a:xfrm>
            <a:off x="6725428" y="4894467"/>
            <a:ext cx="1800201" cy="835873"/>
            <a:chOff x="0" y="0"/>
            <a:chExt cx="1800200" cy="835872"/>
          </a:xfrm>
        </p:grpSpPr>
        <p:sp>
          <p:nvSpPr>
            <p:cNvPr id="216" name="타원형"/>
            <p:cNvSpPr/>
            <p:nvPr/>
          </p:nvSpPr>
          <p:spPr>
            <a:xfrm>
              <a:off x="-1" y="-1"/>
              <a:ext cx="1800202" cy="835874"/>
            </a:xfrm>
            <a:prstGeom prst="ellipse">
              <a:avLst/>
            </a:prstGeom>
            <a:noFill/>
            <a:ln w="25400" cap="flat">
              <a:solidFill>
                <a:srgbClr val="77933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 b="1">
                  <a:solidFill>
                    <a:srgbClr val="77933C"/>
                  </a:solidFill>
                  <a:latin typeface="Tahoma"/>
                  <a:ea typeface="Tahoma"/>
                  <a:cs typeface="Tahoma"/>
                  <a:sym typeface="Tahoma"/>
                </a:defRPr>
              </a:pPr>
              <a:endParaRPr/>
            </a:p>
          </p:txBody>
        </p:sp>
        <p:sp>
          <p:nvSpPr>
            <p:cNvPr id="217" name="Content…"/>
            <p:cNvSpPr txBox="1"/>
            <p:nvPr/>
          </p:nvSpPr>
          <p:spPr>
            <a:xfrm>
              <a:off x="263632" y="130916"/>
              <a:ext cx="1272936" cy="574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600" b="1">
                  <a:solidFill>
                    <a:srgbClr val="77933C"/>
                  </a:solidFill>
                  <a:latin typeface="Tahoma"/>
                  <a:ea typeface="Tahoma"/>
                  <a:cs typeface="Tahoma"/>
                  <a:sym typeface="Tahoma"/>
                </a:defRPr>
              </a:pPr>
              <a:r>
                <a:t>Content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sz="1600" b="1">
                  <a:solidFill>
                    <a:srgbClr val="77933C"/>
                  </a:solidFill>
                  <a:latin typeface="Tahoma"/>
                  <a:ea typeface="Tahoma"/>
                  <a:cs typeface="Tahoma"/>
                  <a:sym typeface="Tahoma"/>
                </a:defRPr>
              </a:pPr>
              <a:r>
                <a:t>Provider</a:t>
              </a:r>
            </a:p>
          </p:txBody>
        </p:sp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832104">
              <a:defRPr sz="2730"/>
            </a:lvl1pPr>
          </a:lstStyle>
          <a:p>
            <a:r>
              <a:t>Glossary of Android</a:t>
            </a:r>
          </a:p>
        </p:txBody>
      </p:sp>
      <p:sp>
        <p:nvSpPr>
          <p:cNvPr id="221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8846085" y="6579249"/>
            <a:ext cx="262419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22" name="내용 개체 틀 1"/>
          <p:cNvSpPr txBox="1"/>
          <p:nvPr/>
        </p:nvSpPr>
        <p:spPr>
          <a:xfrm>
            <a:off x="524933" y="1921475"/>
            <a:ext cx="8229600" cy="1613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 b="1">
                <a:solidFill>
                  <a:srgbClr val="40404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dirty="0"/>
              <a:t>Layout </a:t>
            </a:r>
          </a:p>
          <a:p>
            <a:pPr marL="742950" lvl="1" indent="-285750">
              <a:spcBef>
                <a:spcPts val="400"/>
              </a:spcBef>
              <a:buSzPct val="100000"/>
              <a:buFont typeface="Arial"/>
              <a:buChar char="–"/>
              <a:defRPr sz="2000">
                <a:solidFill>
                  <a:srgbClr val="40404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dirty="0"/>
              <a:t>Visual arrangement of containers and views</a:t>
            </a:r>
            <a:endParaRPr sz="2400" b="1" dirty="0"/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 b="1">
                <a:solidFill>
                  <a:srgbClr val="40404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dirty="0"/>
              <a:t>View </a:t>
            </a:r>
            <a:r>
              <a:rPr lang="en-US" dirty="0"/>
              <a:t>&amp; View group</a:t>
            </a:r>
            <a:endParaRPr dirty="0"/>
          </a:p>
          <a:p>
            <a:pPr marL="742950" lvl="1" indent="-285750">
              <a:spcBef>
                <a:spcPts val="400"/>
              </a:spcBef>
              <a:buSzPct val="100000"/>
              <a:buFont typeface="Arial"/>
              <a:buChar char="–"/>
              <a:defRPr sz="2000">
                <a:solidFill>
                  <a:srgbClr val="40404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dirty="0"/>
              <a:t>Base class for most layout components </a:t>
            </a:r>
          </a:p>
        </p:txBody>
      </p:sp>
      <p:pic>
        <p:nvPicPr>
          <p:cNvPr id="2050" name="Picture 2" descr="https://developer.android.com/images/viewgroup_2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925" y="4104050"/>
            <a:ext cx="3349625" cy="14669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 flipH="1">
            <a:off x="5037666" y="4837544"/>
            <a:ext cx="651933" cy="0"/>
          </a:xfrm>
          <a:prstGeom prst="straightConnector1">
            <a:avLst/>
          </a:prstGeom>
          <a:noFill/>
          <a:ln w="7620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TextBox 3"/>
          <p:cNvSpPr txBox="1"/>
          <p:nvPr/>
        </p:nvSpPr>
        <p:spPr>
          <a:xfrm>
            <a:off x="5809715" y="4575935"/>
            <a:ext cx="1318629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카페라첼타120"/>
              </a:rPr>
              <a:t>Layout</a:t>
            </a:r>
            <a:endParaRPr kumimoji="0" lang="ko-KR" alt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ahoma" panose="020B0604030504040204" pitchFamily="34" charset="0"/>
              <a:cs typeface="Tahoma" panose="020B0604030504040204" pitchFamily="34" charset="0"/>
              <a:sym typeface="카페라첼타120"/>
            </a:endParaRPr>
          </a:p>
        </p:txBody>
      </p:sp>
    </p:spTree>
    <p:extLst>
      <p:ext uri="{BB962C8B-B14F-4D97-AF65-F5344CB8AC3E}">
        <p14:creationId xmlns:p14="http://schemas.microsoft.com/office/powerpoint/2010/main" val="258841045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832104">
              <a:defRPr sz="2730"/>
            </a:lvl1pPr>
          </a:lstStyle>
          <a:p>
            <a:r>
              <a:t>Glossary of Android</a:t>
            </a:r>
          </a:p>
        </p:txBody>
      </p:sp>
      <p:sp>
        <p:nvSpPr>
          <p:cNvPr id="221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8846085" y="6579249"/>
            <a:ext cx="262419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22" name="내용 개체 틀 1"/>
          <p:cNvSpPr txBox="1"/>
          <p:nvPr/>
        </p:nvSpPr>
        <p:spPr>
          <a:xfrm>
            <a:off x="457200" y="1463827"/>
            <a:ext cx="8312687" cy="820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 b="1">
                <a:solidFill>
                  <a:srgbClr val="40404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dirty="0"/>
              <a:t>Context </a:t>
            </a:r>
            <a:endParaRPr sz="3200" dirty="0"/>
          </a:p>
          <a:p>
            <a:pPr marL="742950" lvl="1" indent="-285750">
              <a:spcBef>
                <a:spcPts val="400"/>
              </a:spcBef>
              <a:buSzPct val="100000"/>
              <a:buFont typeface="Arial"/>
              <a:buChar char="–"/>
              <a:defRPr sz="2000">
                <a:solidFill>
                  <a:srgbClr val="40404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dirty="0"/>
              <a:t>Object containing the global state of an application environment </a:t>
            </a:r>
          </a:p>
        </p:txBody>
      </p:sp>
      <p:pic>
        <p:nvPicPr>
          <p:cNvPr id="2052" name="Picture 4" descr="enter image description he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27"/>
          <a:stretch/>
        </p:blipFill>
        <p:spPr bwMode="auto">
          <a:xfrm>
            <a:off x="1329267" y="2411774"/>
            <a:ext cx="6426200" cy="395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861837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그룹"/>
          <p:cNvGrpSpPr/>
          <p:nvPr/>
        </p:nvGrpSpPr>
        <p:grpSpPr>
          <a:xfrm>
            <a:off x="1797487" y="1480923"/>
            <a:ext cx="2305145" cy="4863601"/>
            <a:chOff x="0" y="0"/>
            <a:chExt cx="2305143" cy="4863600"/>
          </a:xfrm>
        </p:grpSpPr>
        <p:pic>
          <p:nvPicPr>
            <p:cNvPr id="224" name="그림 5" descr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305144" cy="4863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5" name="직사각형 9"/>
            <p:cNvSpPr/>
            <p:nvPr/>
          </p:nvSpPr>
          <p:spPr>
            <a:xfrm>
              <a:off x="58184" y="601692"/>
              <a:ext cx="2224834" cy="118210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6" name="직사각형 9"/>
            <p:cNvSpPr/>
            <p:nvPr/>
          </p:nvSpPr>
          <p:spPr>
            <a:xfrm>
              <a:off x="373509" y="1780993"/>
              <a:ext cx="1909508" cy="38544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7" name="직사각형 9"/>
            <p:cNvSpPr/>
            <p:nvPr/>
          </p:nvSpPr>
          <p:spPr>
            <a:xfrm>
              <a:off x="373509" y="2240017"/>
              <a:ext cx="1909508" cy="38544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8" name="직사각형 9"/>
            <p:cNvSpPr/>
            <p:nvPr/>
          </p:nvSpPr>
          <p:spPr>
            <a:xfrm>
              <a:off x="373509" y="2608070"/>
              <a:ext cx="1909508" cy="38544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9" name="직사각형 9"/>
            <p:cNvSpPr/>
            <p:nvPr/>
          </p:nvSpPr>
          <p:spPr>
            <a:xfrm>
              <a:off x="373509" y="3081854"/>
              <a:ext cx="1909508" cy="38544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0" name="직사각형 9"/>
            <p:cNvSpPr/>
            <p:nvPr/>
          </p:nvSpPr>
          <p:spPr>
            <a:xfrm>
              <a:off x="373509" y="3486842"/>
              <a:ext cx="1909508" cy="38544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1" name="직사각형 9"/>
            <p:cNvSpPr/>
            <p:nvPr/>
          </p:nvSpPr>
          <p:spPr>
            <a:xfrm>
              <a:off x="53764" y="3922416"/>
              <a:ext cx="2197616" cy="38544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41" name="그룹"/>
          <p:cNvGrpSpPr/>
          <p:nvPr/>
        </p:nvGrpSpPr>
        <p:grpSpPr>
          <a:xfrm>
            <a:off x="1797487" y="1519023"/>
            <a:ext cx="2305145" cy="4863601"/>
            <a:chOff x="0" y="0"/>
            <a:chExt cx="2305143" cy="4863600"/>
          </a:xfrm>
        </p:grpSpPr>
        <p:pic>
          <p:nvPicPr>
            <p:cNvPr id="233" name="그림 5" descr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305144" cy="4863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4" name="직사각형 9"/>
            <p:cNvSpPr/>
            <p:nvPr/>
          </p:nvSpPr>
          <p:spPr>
            <a:xfrm>
              <a:off x="58184" y="601692"/>
              <a:ext cx="2224834" cy="118210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5" name="직사각형 9"/>
            <p:cNvSpPr/>
            <p:nvPr/>
          </p:nvSpPr>
          <p:spPr>
            <a:xfrm>
              <a:off x="373509" y="1780993"/>
              <a:ext cx="1909508" cy="38544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6" name="직사각형 9"/>
            <p:cNvSpPr/>
            <p:nvPr/>
          </p:nvSpPr>
          <p:spPr>
            <a:xfrm>
              <a:off x="373509" y="2240017"/>
              <a:ext cx="1909508" cy="38544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7" name="직사각형 9"/>
            <p:cNvSpPr/>
            <p:nvPr/>
          </p:nvSpPr>
          <p:spPr>
            <a:xfrm>
              <a:off x="373509" y="2608070"/>
              <a:ext cx="1909508" cy="38544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8" name="직사각형 9"/>
            <p:cNvSpPr/>
            <p:nvPr/>
          </p:nvSpPr>
          <p:spPr>
            <a:xfrm>
              <a:off x="373509" y="3081854"/>
              <a:ext cx="1909508" cy="38544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9" name="직사각형 9"/>
            <p:cNvSpPr/>
            <p:nvPr/>
          </p:nvSpPr>
          <p:spPr>
            <a:xfrm>
              <a:off x="373509" y="3486842"/>
              <a:ext cx="1909508" cy="38544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0" name="직사각형 9"/>
            <p:cNvSpPr/>
            <p:nvPr/>
          </p:nvSpPr>
          <p:spPr>
            <a:xfrm>
              <a:off x="53764" y="3922416"/>
              <a:ext cx="2197616" cy="38544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42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832104">
              <a:defRPr sz="2730"/>
            </a:lvl1pPr>
          </a:lstStyle>
          <a:p>
            <a:r>
              <a:t>Glossary of Android</a:t>
            </a:r>
          </a:p>
        </p:txBody>
      </p:sp>
      <p:sp>
        <p:nvSpPr>
          <p:cNvPr id="243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8834848" y="6579249"/>
            <a:ext cx="273656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44" name="직사각형 54"/>
          <p:cNvSpPr/>
          <p:nvPr/>
        </p:nvSpPr>
        <p:spPr>
          <a:xfrm>
            <a:off x="1815515" y="1529057"/>
            <a:ext cx="2269088" cy="4564133"/>
          </a:xfrm>
          <a:prstGeom prst="rect">
            <a:avLst/>
          </a:prstGeom>
          <a:ln w="34925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5" name="직사각형 56"/>
          <p:cNvSpPr/>
          <p:nvPr/>
        </p:nvSpPr>
        <p:spPr>
          <a:xfrm>
            <a:off x="1848468" y="1798336"/>
            <a:ext cx="323984" cy="216025"/>
          </a:xfrm>
          <a:prstGeom prst="rect">
            <a:avLst/>
          </a:prstGeom>
          <a:ln w="34925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6" name="직사각형 57"/>
          <p:cNvSpPr/>
          <p:nvPr/>
        </p:nvSpPr>
        <p:spPr>
          <a:xfrm>
            <a:off x="3322445" y="1798336"/>
            <a:ext cx="720969" cy="216025"/>
          </a:xfrm>
          <a:prstGeom prst="rect">
            <a:avLst/>
          </a:prstGeom>
          <a:ln w="34925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7" name="직사각형 58"/>
          <p:cNvSpPr/>
          <p:nvPr/>
        </p:nvSpPr>
        <p:spPr>
          <a:xfrm>
            <a:off x="1905942" y="2132749"/>
            <a:ext cx="2088233" cy="3554021"/>
          </a:xfrm>
          <a:prstGeom prst="rect">
            <a:avLst/>
          </a:prstGeom>
          <a:ln w="34925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8" name="TextBox 62"/>
          <p:cNvSpPr txBox="1"/>
          <p:nvPr/>
        </p:nvSpPr>
        <p:spPr>
          <a:xfrm>
            <a:off x="4152903" y="5428741"/>
            <a:ext cx="295909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400" b="1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rPr dirty="0"/>
              <a:t>(Arranged by </a:t>
            </a:r>
            <a:r>
              <a:rPr sz="2400" dirty="0"/>
              <a:t>Layout</a:t>
            </a:r>
            <a:r>
              <a:rPr dirty="0"/>
              <a:t>)</a:t>
            </a:r>
          </a:p>
        </p:txBody>
      </p:sp>
      <p:sp>
        <p:nvSpPr>
          <p:cNvPr id="249" name="직선 화살표 연결선 73"/>
          <p:cNvSpPr/>
          <p:nvPr/>
        </p:nvSpPr>
        <p:spPr>
          <a:xfrm flipH="1">
            <a:off x="1419863" y="1906348"/>
            <a:ext cx="395654" cy="1"/>
          </a:xfrm>
          <a:prstGeom prst="line">
            <a:avLst/>
          </a:prstGeom>
          <a:ln>
            <a:solidFill>
              <a:srgbClr val="4A7EBB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50" name="TextBox 75"/>
          <p:cNvSpPr txBox="1"/>
          <p:nvPr/>
        </p:nvSpPr>
        <p:spPr>
          <a:xfrm>
            <a:off x="108284" y="1720053"/>
            <a:ext cx="124234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376092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Text View</a:t>
            </a:r>
          </a:p>
        </p:txBody>
      </p:sp>
      <p:sp>
        <p:nvSpPr>
          <p:cNvPr id="251" name="직선 화살표 연결선 76"/>
          <p:cNvSpPr/>
          <p:nvPr/>
        </p:nvSpPr>
        <p:spPr>
          <a:xfrm>
            <a:off x="3994175" y="2967098"/>
            <a:ext cx="450025" cy="1"/>
          </a:xfrm>
          <a:prstGeom prst="line">
            <a:avLst/>
          </a:prstGeom>
          <a:ln>
            <a:solidFill>
              <a:srgbClr val="4A7EBB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52" name="TextBox 79"/>
          <p:cNvSpPr txBox="1"/>
          <p:nvPr/>
        </p:nvSpPr>
        <p:spPr>
          <a:xfrm>
            <a:off x="4444199" y="2782432"/>
            <a:ext cx="114590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376092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List View</a:t>
            </a:r>
          </a:p>
        </p:txBody>
      </p:sp>
      <p:sp>
        <p:nvSpPr>
          <p:cNvPr id="253" name="직선 화살표 연결선 80"/>
          <p:cNvSpPr/>
          <p:nvPr/>
        </p:nvSpPr>
        <p:spPr>
          <a:xfrm>
            <a:off x="4066183" y="1898541"/>
            <a:ext cx="450025" cy="1"/>
          </a:xfrm>
          <a:prstGeom prst="line">
            <a:avLst/>
          </a:prstGeom>
          <a:ln>
            <a:solidFill>
              <a:srgbClr val="4A7EBB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54" name="TextBox 81"/>
          <p:cNvSpPr txBox="1"/>
          <p:nvPr/>
        </p:nvSpPr>
        <p:spPr>
          <a:xfrm>
            <a:off x="4516207" y="1713875"/>
            <a:ext cx="100235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376092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Buttons</a:t>
            </a:r>
          </a:p>
        </p:txBody>
      </p:sp>
      <p:sp>
        <p:nvSpPr>
          <p:cNvPr id="255" name="TextBox 82"/>
          <p:cNvSpPr txBox="1"/>
          <p:nvPr/>
        </p:nvSpPr>
        <p:spPr>
          <a:xfrm>
            <a:off x="4183144" y="5066496"/>
            <a:ext cx="1069540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b="1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Activity</a:t>
            </a:r>
          </a:p>
        </p:txBody>
      </p:sp>
      <p:sp>
        <p:nvSpPr>
          <p:cNvPr id="256" name="직사각형 57"/>
          <p:cNvSpPr/>
          <p:nvPr/>
        </p:nvSpPr>
        <p:spPr>
          <a:xfrm>
            <a:off x="1904414" y="5805158"/>
            <a:ext cx="2091291" cy="234316"/>
          </a:xfrm>
          <a:prstGeom prst="rect">
            <a:avLst/>
          </a:prstGeom>
          <a:ln w="34925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7" name="OnClickListener…"/>
          <p:cNvSpPr/>
          <p:nvPr/>
        </p:nvSpPr>
        <p:spPr>
          <a:xfrm>
            <a:off x="5563042" y="1263541"/>
            <a:ext cx="2969420" cy="9874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310" y="0"/>
                </a:moveTo>
                <a:cubicBezTo>
                  <a:pt x="2054" y="0"/>
                  <a:pt x="1848" y="622"/>
                  <a:pt x="1848" y="1389"/>
                </a:cubicBezTo>
                <a:lnTo>
                  <a:pt x="1848" y="11113"/>
                </a:lnTo>
                <a:lnTo>
                  <a:pt x="0" y="13891"/>
                </a:lnTo>
                <a:lnTo>
                  <a:pt x="1848" y="16669"/>
                </a:lnTo>
                <a:lnTo>
                  <a:pt x="1848" y="20211"/>
                </a:lnTo>
                <a:cubicBezTo>
                  <a:pt x="1848" y="20978"/>
                  <a:pt x="2054" y="21600"/>
                  <a:pt x="2310" y="21600"/>
                </a:cubicBezTo>
                <a:lnTo>
                  <a:pt x="21138" y="21600"/>
                </a:lnTo>
                <a:cubicBezTo>
                  <a:pt x="21393" y="21600"/>
                  <a:pt x="21600" y="20978"/>
                  <a:pt x="21600" y="20211"/>
                </a:cubicBezTo>
                <a:lnTo>
                  <a:pt x="21600" y="1389"/>
                </a:lnTo>
                <a:cubicBezTo>
                  <a:pt x="21600" y="622"/>
                  <a:pt x="21393" y="0"/>
                  <a:pt x="21138" y="0"/>
                </a:cubicBezTo>
                <a:lnTo>
                  <a:pt x="2310" y="0"/>
                </a:lnTo>
                <a:close/>
              </a:path>
            </a:pathLst>
          </a:custGeom>
          <a:solidFill>
            <a:srgbClr val="FFFFFF"/>
          </a:solidFill>
          <a:ln w="50800">
            <a:solidFill>
              <a:schemeClr val="accent4">
                <a:satOff val="-1335"/>
                <a:lumOff val="-10274"/>
              </a:schemeClr>
            </a:solidFill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b="1">
                <a:latin typeface="Tahoma"/>
                <a:ea typeface="Tahoma"/>
                <a:cs typeface="Tahoma"/>
                <a:sym typeface="Tahoma"/>
              </a:defRPr>
            </a:pPr>
            <a:r>
              <a:rPr lang="en-US" altLang="ko-KR" dirty="0"/>
              <a:t>   </a:t>
            </a:r>
            <a:r>
              <a:rPr dirty="0" err="1"/>
              <a:t>OnClickListener</a:t>
            </a:r>
            <a:endParaRPr dirty="0"/>
          </a:p>
          <a:p>
            <a:pPr algn="ctr">
              <a:defRPr b="1">
                <a:latin typeface="Tahoma"/>
                <a:ea typeface="Tahoma"/>
                <a:cs typeface="Tahoma"/>
                <a:sym typeface="Tahoma"/>
              </a:defRPr>
            </a:pPr>
            <a:r>
              <a:rPr lang="en-US" altLang="ko-KR" dirty="0"/>
              <a:t>   </a:t>
            </a:r>
            <a:r>
              <a:rPr dirty="0" err="1"/>
              <a:t>OnLongClickListener</a:t>
            </a:r>
            <a:endParaRPr dirty="0"/>
          </a:p>
          <a:p>
            <a:pPr algn="ctr">
              <a:defRPr b="1">
                <a:latin typeface="Tahoma"/>
                <a:ea typeface="Tahoma"/>
                <a:cs typeface="Tahoma"/>
                <a:sym typeface="Tahoma"/>
              </a:defRPr>
            </a:pPr>
            <a:r>
              <a:rPr lang="en-US" altLang="ko-KR" dirty="0"/>
              <a:t>   </a:t>
            </a:r>
            <a:r>
              <a:rPr dirty="0"/>
              <a:t>…</a:t>
            </a:r>
          </a:p>
        </p:txBody>
      </p:sp>
      <p:sp>
        <p:nvSpPr>
          <p:cNvPr id="258" name="ListViewAdapter…"/>
          <p:cNvSpPr/>
          <p:nvPr/>
        </p:nvSpPr>
        <p:spPr>
          <a:xfrm>
            <a:off x="5671082" y="2613212"/>
            <a:ext cx="2969420" cy="15410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310" y="0"/>
                </a:moveTo>
                <a:cubicBezTo>
                  <a:pt x="2054" y="0"/>
                  <a:pt x="1848" y="398"/>
                  <a:pt x="1848" y="890"/>
                </a:cubicBezTo>
                <a:lnTo>
                  <a:pt x="1848" y="2904"/>
                </a:lnTo>
                <a:lnTo>
                  <a:pt x="0" y="4684"/>
                </a:lnTo>
                <a:lnTo>
                  <a:pt x="1848" y="6464"/>
                </a:lnTo>
                <a:lnTo>
                  <a:pt x="1848" y="20710"/>
                </a:lnTo>
                <a:cubicBezTo>
                  <a:pt x="1848" y="21202"/>
                  <a:pt x="2054" y="21600"/>
                  <a:pt x="2310" y="21600"/>
                </a:cubicBezTo>
                <a:lnTo>
                  <a:pt x="21138" y="21600"/>
                </a:lnTo>
                <a:cubicBezTo>
                  <a:pt x="21393" y="21600"/>
                  <a:pt x="21600" y="21202"/>
                  <a:pt x="21600" y="20710"/>
                </a:cubicBezTo>
                <a:lnTo>
                  <a:pt x="21600" y="890"/>
                </a:lnTo>
                <a:cubicBezTo>
                  <a:pt x="21600" y="398"/>
                  <a:pt x="21393" y="0"/>
                  <a:pt x="21138" y="0"/>
                </a:cubicBezTo>
                <a:lnTo>
                  <a:pt x="2310" y="0"/>
                </a:lnTo>
                <a:close/>
              </a:path>
            </a:pathLst>
          </a:custGeom>
          <a:solidFill>
            <a:srgbClr val="FFFFFF"/>
          </a:solidFill>
          <a:ln w="50800">
            <a:solidFill>
              <a:schemeClr val="accent4">
                <a:satOff val="-1335"/>
                <a:lumOff val="-10274"/>
              </a:schemeClr>
            </a:solidFill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 algn="ctr">
              <a:defRPr b="1">
                <a:latin typeface="Tahoma"/>
                <a:ea typeface="Tahoma"/>
                <a:cs typeface="Tahoma"/>
                <a:sym typeface="Tahoma"/>
              </a:defRPr>
            </a:pPr>
            <a:r>
              <a:rPr lang="en-US" altLang="ko-KR" dirty="0"/>
              <a:t>   </a:t>
            </a:r>
            <a:r>
              <a:rPr dirty="0" err="1"/>
              <a:t>ListViewAdapter</a:t>
            </a:r>
            <a:endParaRPr dirty="0"/>
          </a:p>
          <a:p>
            <a:pPr algn="ctr">
              <a:defRPr b="1">
                <a:latin typeface="Tahoma"/>
                <a:ea typeface="Tahoma"/>
                <a:cs typeface="Tahoma"/>
                <a:sym typeface="Tahoma"/>
              </a:defRPr>
            </a:pPr>
            <a:r>
              <a:rPr lang="en-US" altLang="ko-KR" dirty="0"/>
              <a:t>   </a:t>
            </a:r>
            <a:r>
              <a:rPr dirty="0" err="1"/>
              <a:t>OnClickListener</a:t>
            </a:r>
            <a:endParaRPr dirty="0"/>
          </a:p>
          <a:p>
            <a:pPr algn="ctr">
              <a:defRPr b="1">
                <a:latin typeface="Tahoma"/>
                <a:ea typeface="Tahoma"/>
                <a:cs typeface="Tahoma"/>
                <a:sym typeface="Tahoma"/>
              </a:defRPr>
            </a:pPr>
            <a:r>
              <a:rPr lang="en-US" altLang="ko-KR" dirty="0"/>
              <a:t>   </a:t>
            </a:r>
            <a:r>
              <a:rPr dirty="0" err="1"/>
              <a:t>OnLongClickListener</a:t>
            </a:r>
            <a:endParaRPr dirty="0"/>
          </a:p>
          <a:p>
            <a:pPr algn="ctr">
              <a:defRPr b="1">
                <a:latin typeface="Tahoma"/>
                <a:ea typeface="Tahoma"/>
                <a:cs typeface="Tahoma"/>
                <a:sym typeface="Tahoma"/>
              </a:defRPr>
            </a:pPr>
            <a:r>
              <a:rPr lang="en-US" altLang="ko-KR" dirty="0"/>
              <a:t>   </a:t>
            </a:r>
            <a:r>
              <a:rPr dirty="0"/>
              <a:t>…</a:t>
            </a:r>
          </a:p>
        </p:txBody>
      </p:sp>
      <p:sp>
        <p:nvSpPr>
          <p:cNvPr id="259" name="직사각형 54"/>
          <p:cNvSpPr/>
          <p:nvPr/>
        </p:nvSpPr>
        <p:spPr>
          <a:xfrm>
            <a:off x="98824" y="1198288"/>
            <a:ext cx="8725272" cy="5301322"/>
          </a:xfrm>
          <a:prstGeom prst="rect">
            <a:avLst/>
          </a:prstGeom>
          <a:ln w="34925">
            <a:solidFill>
              <a:schemeClr val="accent3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0" name="TextBox 82"/>
          <p:cNvSpPr txBox="1"/>
          <p:nvPr/>
        </p:nvSpPr>
        <p:spPr>
          <a:xfrm>
            <a:off x="6917797" y="4327674"/>
            <a:ext cx="1633102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b="1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rPr dirty="0"/>
              <a:t>UI Contents</a:t>
            </a:r>
          </a:p>
        </p:txBody>
      </p:sp>
      <p:sp>
        <p:nvSpPr>
          <p:cNvPr id="261" name="TextBox 82"/>
          <p:cNvSpPr txBox="1"/>
          <p:nvPr/>
        </p:nvSpPr>
        <p:spPr>
          <a:xfrm>
            <a:off x="6998903" y="6043943"/>
            <a:ext cx="1749732" cy="3962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000" b="1">
                <a:solidFill>
                  <a:schemeClr val="accent3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228843909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lossary of Android - Int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832104">
              <a:defRPr sz="2730"/>
            </a:lvl1pPr>
          </a:lstStyle>
          <a:p>
            <a:r>
              <a:t>Glossary of Android - Intent</a:t>
            </a:r>
          </a:p>
        </p:txBody>
      </p:sp>
      <p:sp>
        <p:nvSpPr>
          <p:cNvPr id="26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253" y="2617710"/>
            <a:ext cx="4934718" cy="3718293"/>
          </a:xfrm>
          <a:prstGeom prst="rect">
            <a:avLst/>
          </a:prstGeom>
        </p:spPr>
      </p:pic>
      <p:sp>
        <p:nvSpPr>
          <p:cNvPr id="57" name="내용 개체 틀 1"/>
          <p:cNvSpPr txBox="1"/>
          <p:nvPr/>
        </p:nvSpPr>
        <p:spPr>
          <a:xfrm>
            <a:off x="457200" y="1463827"/>
            <a:ext cx="8312687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 b="1">
                <a:solidFill>
                  <a:srgbClr val="40404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lang="en-US" dirty="0"/>
              <a:t>Intent</a:t>
            </a:r>
            <a:endParaRPr sz="3200" dirty="0"/>
          </a:p>
          <a:p>
            <a:pPr marL="742950" lvl="1" indent="-285750">
              <a:spcBef>
                <a:spcPts val="400"/>
              </a:spcBef>
              <a:buSzPct val="100000"/>
              <a:buFont typeface="Arial"/>
              <a:buChar char="–"/>
              <a:defRPr sz="2000">
                <a:solidFill>
                  <a:srgbClr val="40404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lang="en-US" altLang="ko-KR" dirty="0"/>
              <a:t>A messaging object to request an action from another app component. (ex. Message to start next activity)</a:t>
            </a:r>
          </a:p>
          <a:p>
            <a:pPr marL="742950" lvl="1" indent="-285750">
              <a:spcBef>
                <a:spcPts val="400"/>
              </a:spcBef>
              <a:buSzPct val="100000"/>
              <a:buFont typeface="Arial"/>
              <a:buChar char="–"/>
              <a:defRPr sz="2000">
                <a:solidFill>
                  <a:srgbClr val="404040"/>
                </a:solidFill>
                <a:latin typeface="Tahoma"/>
                <a:ea typeface="Tahoma"/>
                <a:cs typeface="Tahoma"/>
                <a:sym typeface="Tahoma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545788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08583C8-45FD-4EAB-8074-F62847E26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695" y="2127612"/>
            <a:ext cx="6772759" cy="4202218"/>
          </a:xfrm>
          <a:prstGeom prst="rect">
            <a:avLst/>
          </a:prstGeom>
        </p:spPr>
      </p:pic>
      <p:sp>
        <p:nvSpPr>
          <p:cNvPr id="328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832104">
              <a:defRPr sz="2730"/>
            </a:pPr>
            <a:r>
              <a:t>Put basic views into your project</a:t>
            </a:r>
          </a:p>
        </p:txBody>
      </p:sp>
      <p:sp>
        <p:nvSpPr>
          <p:cNvPr id="329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8834848" y="6579249"/>
            <a:ext cx="273656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/>
          </a:p>
        </p:txBody>
      </p:sp>
      <p:sp>
        <p:nvSpPr>
          <p:cNvPr id="331" name="직사각형 5"/>
          <p:cNvSpPr/>
          <p:nvPr/>
        </p:nvSpPr>
        <p:spPr>
          <a:xfrm>
            <a:off x="3545637" y="2980565"/>
            <a:ext cx="1620001" cy="2796480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2" name="직사각형 7"/>
          <p:cNvSpPr/>
          <p:nvPr/>
        </p:nvSpPr>
        <p:spPr>
          <a:xfrm>
            <a:off x="4175125" y="4305299"/>
            <a:ext cx="352425" cy="158751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3" name="직사각형 8"/>
          <p:cNvSpPr/>
          <p:nvPr/>
        </p:nvSpPr>
        <p:spPr>
          <a:xfrm>
            <a:off x="1219695" y="2401175"/>
            <a:ext cx="736150" cy="1728193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4" name="구부러진 연결선 9"/>
          <p:cNvSpPr/>
          <p:nvPr/>
        </p:nvSpPr>
        <p:spPr>
          <a:xfrm>
            <a:off x="1971676" y="2833222"/>
            <a:ext cx="1543049" cy="7920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599" y="0"/>
                  <a:pt x="11198" y="5400"/>
                  <a:pt x="11198" y="10800"/>
                </a:cubicBezTo>
                <a:cubicBezTo>
                  <a:pt x="11198" y="16200"/>
                  <a:pt x="16399" y="21600"/>
                  <a:pt x="21600" y="21600"/>
                </a:cubicBezTo>
              </a:path>
            </a:pathLst>
          </a:custGeom>
          <a:ln w="28575">
            <a:solidFill>
              <a:srgbClr val="FF0000"/>
            </a:solidFill>
            <a:prstDash val="dash"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35" name="TextBox 11"/>
          <p:cNvSpPr txBox="1"/>
          <p:nvPr/>
        </p:nvSpPr>
        <p:spPr>
          <a:xfrm>
            <a:off x="2563200" y="2334233"/>
            <a:ext cx="3928317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rPr dirty="0"/>
              <a:t>Drag &amp; </a:t>
            </a:r>
            <a:r>
              <a:rPr lang="en-US" dirty="0"/>
              <a:t>D</a:t>
            </a:r>
            <a:r>
              <a:rPr dirty="0"/>
              <a:t>rop</a:t>
            </a:r>
            <a:endParaRPr lang="en-US" dirty="0"/>
          </a:p>
          <a:p>
            <a:r>
              <a:rPr lang="en-US" dirty="0"/>
              <a:t>to put elements (Views, Layouts)</a:t>
            </a:r>
            <a:endParaRPr dirty="0"/>
          </a:p>
        </p:txBody>
      </p:sp>
      <p:sp>
        <p:nvSpPr>
          <p:cNvPr id="336" name="내용 개체 틀 1"/>
          <p:cNvSpPr txBox="1"/>
          <p:nvPr/>
        </p:nvSpPr>
        <p:spPr>
          <a:xfrm>
            <a:off x="492690" y="1622536"/>
            <a:ext cx="6131026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500"/>
              </a:spcBef>
              <a:buSzPct val="100000"/>
              <a:buFont typeface="Arial"/>
              <a:buChar char="•"/>
              <a:defRPr sz="2400" b="1">
                <a:solidFill>
                  <a:srgbClr val="40404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rPr dirty="0"/>
              <a:t>How to put new UI contents (Views)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그림 4" descr="그림 4"/>
          <p:cNvPicPr>
            <a:picLocks noChangeAspect="1"/>
          </p:cNvPicPr>
          <p:nvPr/>
        </p:nvPicPr>
        <p:blipFill>
          <a:blip r:embed="rId2"/>
          <a:srcRect l="25439" t="6751" r="13661" b="36685"/>
          <a:stretch>
            <a:fillRect/>
          </a:stretch>
        </p:blipFill>
        <p:spPr>
          <a:xfrm>
            <a:off x="422453" y="1844823"/>
            <a:ext cx="8501139" cy="4287146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832104">
              <a:defRPr sz="2730"/>
            </a:pPr>
            <a:r>
              <a:t>Put basic views into your project</a:t>
            </a:r>
          </a:p>
        </p:txBody>
      </p:sp>
      <p:sp>
        <p:nvSpPr>
          <p:cNvPr id="354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8834848" y="6579249"/>
            <a:ext cx="273656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355" name="직사각형 8"/>
          <p:cNvSpPr/>
          <p:nvPr/>
        </p:nvSpPr>
        <p:spPr>
          <a:xfrm>
            <a:off x="949054" y="2805982"/>
            <a:ext cx="1080121" cy="216025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6" name="구부러진 연결선 9"/>
          <p:cNvSpPr/>
          <p:nvPr/>
        </p:nvSpPr>
        <p:spPr>
          <a:xfrm>
            <a:off x="2029174" y="2913995"/>
            <a:ext cx="1529028" cy="10251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28575">
            <a:solidFill>
              <a:srgbClr val="FF0000"/>
            </a:solidFill>
            <a:prstDash val="dash"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57" name="TextBox 11"/>
          <p:cNvSpPr txBox="1"/>
          <p:nvPr/>
        </p:nvSpPr>
        <p:spPr>
          <a:xfrm>
            <a:off x="2339751" y="2544663"/>
            <a:ext cx="348045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marL="342900" indent="-342900">
              <a:buSzPct val="100000"/>
              <a:buAutoNum type="arabicPeriod"/>
              <a:defRPr b="1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Put linear layout (vertical)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그림 3" descr="그림 3"/>
          <p:cNvPicPr>
            <a:picLocks noChangeAspect="1"/>
          </p:cNvPicPr>
          <p:nvPr/>
        </p:nvPicPr>
        <p:blipFill>
          <a:blip r:embed="rId2"/>
          <a:srcRect l="25588" t="6490" r="13470" b="35497"/>
          <a:stretch>
            <a:fillRect/>
          </a:stretch>
        </p:blipFill>
        <p:spPr>
          <a:xfrm>
            <a:off x="323527" y="1818382"/>
            <a:ext cx="8576831" cy="4433181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832104">
              <a:defRPr sz="2730"/>
            </a:pPr>
            <a:r>
              <a:t>Put basic views into your project</a:t>
            </a:r>
          </a:p>
        </p:txBody>
      </p:sp>
      <p:sp>
        <p:nvSpPr>
          <p:cNvPr id="361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8834848" y="6579249"/>
            <a:ext cx="273656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362" name="직사각형 8"/>
          <p:cNvSpPr/>
          <p:nvPr/>
        </p:nvSpPr>
        <p:spPr>
          <a:xfrm>
            <a:off x="827583" y="2204864"/>
            <a:ext cx="1080121" cy="360041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3" name="구부러진 연결선 9"/>
          <p:cNvSpPr/>
          <p:nvPr/>
        </p:nvSpPr>
        <p:spPr>
          <a:xfrm>
            <a:off x="1907703" y="2384884"/>
            <a:ext cx="1650499" cy="15542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28575">
            <a:solidFill>
              <a:srgbClr val="FF0000"/>
            </a:solidFill>
            <a:prstDash val="dash"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64" name="TextBox 11"/>
          <p:cNvSpPr txBox="1"/>
          <p:nvPr/>
        </p:nvSpPr>
        <p:spPr>
          <a:xfrm>
            <a:off x="2555776" y="2456322"/>
            <a:ext cx="567180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2. Insert TextView and Button into linear layout.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832104">
              <a:defRPr sz="2730"/>
            </a:pPr>
            <a:r>
              <a:t>Put basic views into your project</a:t>
            </a:r>
          </a:p>
        </p:txBody>
      </p:sp>
      <p:sp>
        <p:nvSpPr>
          <p:cNvPr id="339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8834848" y="6579249"/>
            <a:ext cx="273656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18</a:t>
            </a:fld>
            <a:endParaRPr/>
          </a:p>
        </p:txBody>
      </p:sp>
      <p:sp>
        <p:nvSpPr>
          <p:cNvPr id="340" name="내용 개체 틀 1"/>
          <p:cNvSpPr txBox="1"/>
          <p:nvPr/>
        </p:nvSpPr>
        <p:spPr>
          <a:xfrm>
            <a:off x="457199" y="1628799"/>
            <a:ext cx="6131026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500"/>
              </a:spcBef>
              <a:buSzPct val="100000"/>
              <a:buFont typeface="Arial"/>
              <a:buChar char="•"/>
              <a:defRPr sz="2400" b="1">
                <a:solidFill>
                  <a:srgbClr val="40404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rPr dirty="0"/>
              <a:t>How to put new UI contents (Views)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859A91-4670-4676-9555-6CB2C18F7A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809" t="16823"/>
          <a:stretch/>
        </p:blipFill>
        <p:spPr>
          <a:xfrm>
            <a:off x="2035174" y="2297376"/>
            <a:ext cx="3070225" cy="26643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D887033-4BA7-4D6A-9985-5F66BF3795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8" t="54467" r="80224" b="30059"/>
          <a:stretch/>
        </p:blipFill>
        <p:spPr>
          <a:xfrm>
            <a:off x="542924" y="4015105"/>
            <a:ext cx="2598061" cy="12299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F3CCACE-A443-40EA-83BE-20055BC5C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387" y="3285184"/>
            <a:ext cx="1633475" cy="2854935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66BC5B2-C58A-44D8-B8F1-E91A40514E64}"/>
              </a:ext>
            </a:extLst>
          </p:cNvPr>
          <p:cNvCxnSpPr>
            <a:cxnSpLocks/>
          </p:cNvCxnSpPr>
          <p:nvPr/>
        </p:nvCxnSpPr>
        <p:spPr>
          <a:xfrm>
            <a:off x="4733925" y="3581400"/>
            <a:ext cx="508000" cy="0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63BB0E-78C3-4352-A1CB-6F5E1DC6B92F}"/>
              </a:ext>
            </a:extLst>
          </p:cNvPr>
          <p:cNvSpPr/>
          <p:nvPr/>
        </p:nvSpPr>
        <p:spPr>
          <a:xfrm>
            <a:off x="4651375" y="5346700"/>
            <a:ext cx="1701800" cy="349245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카페라첼타120"/>
              <a:ea typeface="카페라첼타120"/>
              <a:cs typeface="카페라첼타120"/>
              <a:sym typeface="카페라첼타12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C9EBCE6-658F-4579-8BCF-C17E84A532BE}"/>
              </a:ext>
            </a:extLst>
          </p:cNvPr>
          <p:cNvCxnSpPr>
            <a:cxnSpLocks/>
          </p:cNvCxnSpPr>
          <p:nvPr/>
        </p:nvCxnSpPr>
        <p:spPr>
          <a:xfrm>
            <a:off x="6388187" y="5436656"/>
            <a:ext cx="283546" cy="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7F033AE-F2C0-4801-93A6-B2E7A161846D}"/>
              </a:ext>
            </a:extLst>
          </p:cNvPr>
          <p:cNvSpPr txBox="1"/>
          <p:nvPr/>
        </p:nvSpPr>
        <p:spPr>
          <a:xfrm>
            <a:off x="6724115" y="4957820"/>
            <a:ext cx="1478929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카페라첼타120"/>
              </a:rPr>
              <a:t>! Change it to</a:t>
            </a:r>
            <a:endParaRPr kumimoji="0" lang="ko-KR" altLang="en-US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ahoma" panose="020B0604030504040204" pitchFamily="34" charset="0"/>
              <a:cs typeface="Tahoma" panose="020B0604030504040204" pitchFamily="34" charset="0"/>
              <a:sym typeface="카페라첼타12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0309E49-FD76-4D90-A03A-FFBE9D2D3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115" y="5345415"/>
            <a:ext cx="2167025" cy="10407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832104">
              <a:defRPr sz="2730"/>
            </a:pPr>
            <a:r>
              <a:t>Put basic views into your project</a:t>
            </a:r>
          </a:p>
        </p:txBody>
      </p:sp>
      <p:sp>
        <p:nvSpPr>
          <p:cNvPr id="339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8834848" y="6579249"/>
            <a:ext cx="273656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19</a:t>
            </a:fld>
            <a:endParaRPr/>
          </a:p>
        </p:txBody>
      </p:sp>
      <p:sp>
        <p:nvSpPr>
          <p:cNvPr id="340" name="내용 개체 틀 1"/>
          <p:cNvSpPr txBox="1"/>
          <p:nvPr/>
        </p:nvSpPr>
        <p:spPr>
          <a:xfrm>
            <a:off x="457199" y="1628799"/>
            <a:ext cx="6131026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500"/>
              </a:spcBef>
              <a:buSzPct val="100000"/>
              <a:buFont typeface="Arial"/>
              <a:buChar char="•"/>
              <a:defRPr sz="2400" b="1">
                <a:solidFill>
                  <a:srgbClr val="40404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rPr dirty="0"/>
              <a:t>How to put new UI contents (Views)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8EF08C-A1FB-49F3-9114-CA20BA990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774" y="2633133"/>
            <a:ext cx="3544867" cy="3113005"/>
          </a:xfrm>
          <a:prstGeom prst="rect">
            <a:avLst/>
          </a:prstGeom>
        </p:spPr>
      </p:pic>
      <p:sp>
        <p:nvSpPr>
          <p:cNvPr id="16" name="직사각형 5">
            <a:extLst>
              <a:ext uri="{FF2B5EF4-FFF2-40B4-BE49-F238E27FC236}">
                <a16:creationId xmlns:a16="http://schemas.microsoft.com/office/drawing/2014/main" id="{9F2622C0-7A31-498F-A3C2-B4D4946C8583}"/>
              </a:ext>
            </a:extLst>
          </p:cNvPr>
          <p:cNvSpPr/>
          <p:nvPr/>
        </p:nvSpPr>
        <p:spPr>
          <a:xfrm>
            <a:off x="1429844" y="2726566"/>
            <a:ext cx="1631363" cy="2912234"/>
          </a:xfrm>
          <a:prstGeom prst="rect">
            <a:avLst/>
          </a:prstGeom>
          <a:ln w="3175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직사각형 5">
            <a:extLst>
              <a:ext uri="{FF2B5EF4-FFF2-40B4-BE49-F238E27FC236}">
                <a16:creationId xmlns:a16="http://schemas.microsoft.com/office/drawing/2014/main" id="{B2901FE8-A1A4-412A-928F-37A4E3C205FE}"/>
              </a:ext>
            </a:extLst>
          </p:cNvPr>
          <p:cNvSpPr/>
          <p:nvPr/>
        </p:nvSpPr>
        <p:spPr>
          <a:xfrm>
            <a:off x="1429843" y="2726566"/>
            <a:ext cx="378297" cy="289154"/>
          </a:xfrm>
          <a:prstGeom prst="rect">
            <a:avLst/>
          </a:prstGeom>
          <a:ln w="22225">
            <a:solidFill>
              <a:srgbClr val="00B050"/>
            </a:solidFill>
            <a:prstDash val="sysDash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" name="직사각형 5">
            <a:extLst>
              <a:ext uri="{FF2B5EF4-FFF2-40B4-BE49-F238E27FC236}">
                <a16:creationId xmlns:a16="http://schemas.microsoft.com/office/drawing/2014/main" id="{A25E64F3-9D36-469D-AECF-CF6C3D5B26DE}"/>
              </a:ext>
            </a:extLst>
          </p:cNvPr>
          <p:cNvSpPr/>
          <p:nvPr/>
        </p:nvSpPr>
        <p:spPr>
          <a:xfrm>
            <a:off x="2025478" y="4045059"/>
            <a:ext cx="378297" cy="289154"/>
          </a:xfrm>
          <a:prstGeom prst="rect">
            <a:avLst/>
          </a:prstGeom>
          <a:ln w="22225">
            <a:solidFill>
              <a:srgbClr val="00B050"/>
            </a:solidFill>
            <a:prstDash val="sysDash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9D86E79-E4EF-4435-91E8-F0279C352CE0}"/>
              </a:ext>
            </a:extLst>
          </p:cNvPr>
          <p:cNvSpPr/>
          <p:nvPr/>
        </p:nvSpPr>
        <p:spPr>
          <a:xfrm>
            <a:off x="1579438" y="3005667"/>
            <a:ext cx="626636" cy="1016000"/>
          </a:xfrm>
          <a:custGeom>
            <a:avLst/>
            <a:gdLst>
              <a:gd name="connsiteX0" fmla="*/ 29736 w 626636"/>
              <a:gd name="connsiteY0" fmla="*/ 0 h 1016000"/>
              <a:gd name="connsiteX1" fmla="*/ 29736 w 626636"/>
              <a:gd name="connsiteY1" fmla="*/ 474133 h 1016000"/>
              <a:gd name="connsiteX2" fmla="*/ 338769 w 626636"/>
              <a:gd name="connsiteY2" fmla="*/ 605366 h 1016000"/>
              <a:gd name="connsiteX3" fmla="*/ 626636 w 626636"/>
              <a:gd name="connsiteY3" fmla="*/ 1016000 h 1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636" h="1016000">
                <a:moveTo>
                  <a:pt x="29736" y="0"/>
                </a:moveTo>
                <a:cubicBezTo>
                  <a:pt x="3983" y="186619"/>
                  <a:pt x="-21769" y="373239"/>
                  <a:pt x="29736" y="474133"/>
                </a:cubicBezTo>
                <a:cubicBezTo>
                  <a:pt x="81241" y="575027"/>
                  <a:pt x="239286" y="515055"/>
                  <a:pt x="338769" y="605366"/>
                </a:cubicBezTo>
                <a:cubicBezTo>
                  <a:pt x="438252" y="695677"/>
                  <a:pt x="532444" y="855838"/>
                  <a:pt x="626636" y="1016000"/>
                </a:cubicBezTo>
              </a:path>
            </a:pathLst>
          </a:custGeom>
          <a:noFill/>
          <a:ln w="25400" cap="flat">
            <a:solidFill>
              <a:srgbClr val="00B050"/>
            </a:solidFill>
            <a:prstDash val="sysDash"/>
            <a:round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FB5BD05-4462-4DBA-AE4B-E508A4F4B8D7}"/>
              </a:ext>
            </a:extLst>
          </p:cNvPr>
          <p:cNvCxnSpPr>
            <a:cxnSpLocks/>
          </p:cNvCxnSpPr>
          <p:nvPr/>
        </p:nvCxnSpPr>
        <p:spPr>
          <a:xfrm>
            <a:off x="1390392" y="5871633"/>
            <a:ext cx="1704682" cy="0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round/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C657A16-1513-4FF8-B154-E137BD826B3B}"/>
              </a:ext>
            </a:extLst>
          </p:cNvPr>
          <p:cNvCxnSpPr>
            <a:cxnSpLocks/>
          </p:cNvCxnSpPr>
          <p:nvPr/>
        </p:nvCxnSpPr>
        <p:spPr>
          <a:xfrm>
            <a:off x="1308606" y="2696633"/>
            <a:ext cx="0" cy="2942167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round/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D6B2E19-91DF-4B94-BABE-15645C8CCE19}"/>
              </a:ext>
            </a:extLst>
          </p:cNvPr>
          <p:cNvSpPr txBox="1"/>
          <p:nvPr/>
        </p:nvSpPr>
        <p:spPr>
          <a:xfrm>
            <a:off x="82652" y="4051136"/>
            <a:ext cx="1180770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b="1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</a:t>
            </a:r>
            <a:r>
              <a:rPr kumimoji="0" lang="en-US" altLang="ko-KR" sz="1200" b="1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카페라첼타120"/>
              </a:rPr>
              <a:t>atch_parent</a:t>
            </a:r>
            <a:endParaRPr kumimoji="0" lang="ko-KR" altLang="en-US" sz="12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Tahoma" panose="020B0604030504040204" pitchFamily="34" charset="0"/>
              <a:cs typeface="Tahoma" panose="020B0604030504040204" pitchFamily="34" charset="0"/>
              <a:sym typeface="카페라첼타12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88505F-DA25-4D77-B867-C1ABA752FBB2}"/>
              </a:ext>
            </a:extLst>
          </p:cNvPr>
          <p:cNvSpPr txBox="1"/>
          <p:nvPr/>
        </p:nvSpPr>
        <p:spPr>
          <a:xfrm>
            <a:off x="1658413" y="5838814"/>
            <a:ext cx="1180770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b="1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</a:t>
            </a:r>
            <a:r>
              <a:rPr kumimoji="0" lang="en-US" altLang="ko-KR" sz="1200" b="1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카페라첼타120"/>
              </a:rPr>
              <a:t>atch_parent</a:t>
            </a:r>
            <a:endParaRPr kumimoji="0" lang="ko-KR" altLang="en-US" sz="12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Tahoma" panose="020B0604030504040204" pitchFamily="34" charset="0"/>
              <a:cs typeface="Tahoma" panose="020B0604030504040204" pitchFamily="34" charset="0"/>
              <a:sym typeface="카페라첼타12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73F78B8-D300-4814-B70F-EB511A7063A4}"/>
              </a:ext>
            </a:extLst>
          </p:cNvPr>
          <p:cNvCxnSpPr>
            <a:stCxn id="22" idx="3"/>
          </p:cNvCxnSpPr>
          <p:nvPr/>
        </p:nvCxnSpPr>
        <p:spPr>
          <a:xfrm flipV="1">
            <a:off x="2403775" y="4189635"/>
            <a:ext cx="2774099" cy="1"/>
          </a:xfrm>
          <a:prstGeom prst="straightConnector1">
            <a:avLst/>
          </a:prstGeom>
          <a:noFill/>
          <a:ln w="25400" cap="flat">
            <a:solidFill>
              <a:srgbClr val="00B050"/>
            </a:solidFill>
            <a:prstDash val="sysDash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4579C2B-BCDE-43DC-ADE4-F6CC7D0A9821}"/>
              </a:ext>
            </a:extLst>
          </p:cNvPr>
          <p:cNvSpPr txBox="1"/>
          <p:nvPr/>
        </p:nvSpPr>
        <p:spPr>
          <a:xfrm>
            <a:off x="5222098" y="2575454"/>
            <a:ext cx="2940868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카페라첼타120"/>
              </a:rPr>
              <a:t>! Change </a:t>
            </a:r>
            <a:r>
              <a:rPr kumimoji="0" lang="en-US" altLang="ko-KR" sz="16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카페라첼타120"/>
              </a:rPr>
              <a:t>xml code </a:t>
            </a:r>
            <a:r>
              <a:rPr kumimoji="0" lang="en-US" altLang="ko-KR" sz="1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카페라첼타120"/>
              </a:rPr>
              <a:t>like this:</a:t>
            </a:r>
            <a:endParaRPr kumimoji="0" lang="ko-KR" altLang="en-US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ahoma" panose="020B0604030504040204" pitchFamily="34" charset="0"/>
              <a:cs typeface="Tahoma" panose="020B0604030504040204" pitchFamily="34" charset="0"/>
              <a:sym typeface="카페라첼타12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DA435F3-D3F0-40BC-923D-F6E63DDB2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058" y="2960175"/>
            <a:ext cx="3845123" cy="304033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8169916-DCA6-4B1E-8319-A01A3A4C43FB}"/>
              </a:ext>
            </a:extLst>
          </p:cNvPr>
          <p:cNvSpPr txBox="1"/>
          <p:nvPr/>
        </p:nvSpPr>
        <p:spPr>
          <a:xfrm>
            <a:off x="1308606" y="2251269"/>
            <a:ext cx="626560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카페라첼타120"/>
              </a:rPr>
              <a:t>* There can be other ways to align the views in the center of screen.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ahoma" panose="020B0604030504040204" pitchFamily="34" charset="0"/>
              <a:cs typeface="Tahoma" panose="020B0604030504040204" pitchFamily="34" charset="0"/>
              <a:sym typeface="카페라첼타120"/>
            </a:endParaRPr>
          </a:p>
        </p:txBody>
      </p:sp>
    </p:spTree>
    <p:extLst>
      <p:ext uri="{BB962C8B-B14F-4D97-AF65-F5344CB8AC3E}">
        <p14:creationId xmlns:p14="http://schemas.microsoft.com/office/powerpoint/2010/main" val="236009013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제목 2"/>
          <p:cNvSpPr txBox="1">
            <a:spLocks noGrp="1"/>
          </p:cNvSpPr>
          <p:nvPr>
            <p:ph type="title"/>
          </p:nvPr>
        </p:nvSpPr>
        <p:spPr>
          <a:xfrm>
            <a:off x="899591" y="2780927"/>
            <a:ext cx="7632850" cy="1080121"/>
          </a:xfrm>
          <a:prstGeom prst="rect">
            <a:avLst/>
          </a:prstGeom>
        </p:spPr>
        <p:txBody>
          <a:bodyPr/>
          <a:lstStyle/>
          <a:p>
            <a:pPr defTabSz="896111">
              <a:defRPr sz="3234"/>
            </a:pPr>
            <a:r>
              <a:t>Introduction to</a:t>
            </a:r>
            <a:br/>
            <a:r>
              <a:t>Android</a:t>
            </a:r>
          </a:p>
        </p:txBody>
      </p:sp>
      <p:sp>
        <p:nvSpPr>
          <p:cNvPr id="95" name="슬라이드 번호 개체 틀 3"/>
          <p:cNvSpPr txBox="1">
            <a:spLocks noGrp="1"/>
          </p:cNvSpPr>
          <p:nvPr>
            <p:ph type="sldNum" sz="quarter" idx="2"/>
          </p:nvPr>
        </p:nvSpPr>
        <p:spPr>
          <a:xfrm>
            <a:off x="8919606" y="6579249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832104">
              <a:defRPr sz="2730"/>
            </a:pPr>
            <a:r>
              <a:t>Put basic views into your project</a:t>
            </a:r>
          </a:p>
        </p:txBody>
      </p:sp>
      <p:sp>
        <p:nvSpPr>
          <p:cNvPr id="346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8834848" y="6579249"/>
            <a:ext cx="273656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347" name="내용 개체 틀 1"/>
          <p:cNvSpPr txBox="1"/>
          <p:nvPr/>
        </p:nvSpPr>
        <p:spPr>
          <a:xfrm>
            <a:off x="457199" y="1628799"/>
            <a:ext cx="6131026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spcBef>
                <a:spcPts val="500"/>
              </a:spcBef>
              <a:buSzPct val="100000"/>
              <a:buFont typeface="Arial"/>
              <a:buChar char="•"/>
              <a:defRPr sz="2400" b="1">
                <a:solidFill>
                  <a:srgbClr val="40404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How to put new UI contents (Views)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5E1925-0B83-4A94-886C-9B2FB553DC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63" b="13351"/>
          <a:stretch/>
        </p:blipFill>
        <p:spPr>
          <a:xfrm>
            <a:off x="0" y="2215142"/>
            <a:ext cx="9144000" cy="411979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F62D81C-8908-4996-8072-1E340D7F9EE1}"/>
              </a:ext>
            </a:extLst>
          </p:cNvPr>
          <p:cNvSpPr/>
          <p:nvPr/>
        </p:nvSpPr>
        <p:spPr>
          <a:xfrm>
            <a:off x="8446576" y="2215142"/>
            <a:ext cx="661928" cy="261608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1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카페라첼타120"/>
              <a:ea typeface="카페라첼타120"/>
              <a:cs typeface="카페라첼타120"/>
              <a:sym typeface="카페라첼타12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E2E936-4B33-4653-91F4-8424D0310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921" y="1386201"/>
            <a:ext cx="1940188" cy="77862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E058ED2-DB63-47FE-9589-350B9B758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36" y="1141885"/>
            <a:ext cx="7047998" cy="5442650"/>
          </a:xfrm>
          <a:prstGeom prst="rect">
            <a:avLst/>
          </a:prstGeom>
        </p:spPr>
      </p:pic>
      <p:sp>
        <p:nvSpPr>
          <p:cNvPr id="373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832104">
              <a:defRPr sz="2730"/>
            </a:pPr>
            <a:r>
              <a:t>Put basic views into your project</a:t>
            </a:r>
          </a:p>
        </p:txBody>
      </p:sp>
      <p:sp>
        <p:nvSpPr>
          <p:cNvPr id="374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8834848" y="6579249"/>
            <a:ext cx="273656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375" name="직사각형 8"/>
          <p:cNvSpPr/>
          <p:nvPr/>
        </p:nvSpPr>
        <p:spPr>
          <a:xfrm>
            <a:off x="1209260" y="4638554"/>
            <a:ext cx="2936537" cy="180001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6" name="TextBox 10"/>
          <p:cNvSpPr txBox="1"/>
          <p:nvPr/>
        </p:nvSpPr>
        <p:spPr>
          <a:xfrm>
            <a:off x="2537048" y="4849227"/>
            <a:ext cx="491534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rPr dirty="0"/>
              <a:t>* Modify the text of </a:t>
            </a:r>
            <a:r>
              <a:rPr dirty="0" err="1"/>
              <a:t>TextView</a:t>
            </a:r>
            <a:r>
              <a:rPr dirty="0"/>
              <a:t> and Button.</a:t>
            </a:r>
          </a:p>
        </p:txBody>
      </p:sp>
      <p:sp>
        <p:nvSpPr>
          <p:cNvPr id="377" name="직사각형 11"/>
          <p:cNvSpPr/>
          <p:nvPr/>
        </p:nvSpPr>
        <p:spPr>
          <a:xfrm>
            <a:off x="1209261" y="5827402"/>
            <a:ext cx="1909774" cy="180001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3ED684-AE7A-4866-9847-A7CC90ECD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49" y="1460352"/>
            <a:ext cx="7028481" cy="4571644"/>
          </a:xfrm>
          <a:prstGeom prst="rect">
            <a:avLst/>
          </a:prstGeom>
        </p:spPr>
      </p:pic>
      <p:sp>
        <p:nvSpPr>
          <p:cNvPr id="393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832104">
              <a:defRPr sz="2730"/>
            </a:pPr>
            <a:r>
              <a:t>Put basic views into your project</a:t>
            </a:r>
          </a:p>
        </p:txBody>
      </p:sp>
      <p:sp>
        <p:nvSpPr>
          <p:cNvPr id="394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8834848" y="6579249"/>
            <a:ext cx="273656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396" name="직사각형 14"/>
          <p:cNvSpPr/>
          <p:nvPr/>
        </p:nvSpPr>
        <p:spPr>
          <a:xfrm>
            <a:off x="674207" y="3066049"/>
            <a:ext cx="6524755" cy="2965947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7" name="TextBox 15"/>
          <p:cNvSpPr txBox="1"/>
          <p:nvPr/>
        </p:nvSpPr>
        <p:spPr>
          <a:xfrm>
            <a:off x="2373602" y="6031996"/>
            <a:ext cx="627857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rPr dirty="0"/>
              <a:t>4. Modify java activity file. Set button’s Click Listener.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832104">
              <a:defRPr sz="2730"/>
            </a:pPr>
            <a:r>
              <a:rPr lang="en-US" dirty="0"/>
              <a:t>Exercise (submit to ICAMPUS)</a:t>
            </a:r>
            <a:endParaRPr dirty="0"/>
          </a:p>
        </p:txBody>
      </p:sp>
      <p:sp>
        <p:nvSpPr>
          <p:cNvPr id="394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8834848" y="6579249"/>
            <a:ext cx="273656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23</a:t>
            </a:fld>
            <a:endParaRPr/>
          </a:p>
        </p:txBody>
      </p:sp>
      <p:sp>
        <p:nvSpPr>
          <p:cNvPr id="17" name="내용 개체 틀 1">
            <a:extLst>
              <a:ext uri="{FF2B5EF4-FFF2-40B4-BE49-F238E27FC236}">
                <a16:creationId xmlns:a16="http://schemas.microsoft.com/office/drawing/2014/main" id="{0AF97CAC-C70D-4181-870E-FF799D5B2D0D}"/>
              </a:ext>
            </a:extLst>
          </p:cNvPr>
          <p:cNvSpPr txBox="1"/>
          <p:nvPr/>
        </p:nvSpPr>
        <p:spPr>
          <a:xfrm>
            <a:off x="457200" y="1355699"/>
            <a:ext cx="8312687" cy="2257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 b="1">
                <a:solidFill>
                  <a:srgbClr val="40404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lang="en-US" dirty="0"/>
              <a:t>Similar with example</a:t>
            </a:r>
            <a:endParaRPr sz="3200" dirty="0"/>
          </a:p>
          <a:p>
            <a:pPr marL="742950" lvl="1" indent="-285750">
              <a:spcBef>
                <a:spcPts val="400"/>
              </a:spcBef>
              <a:buSzPct val="100000"/>
              <a:buFont typeface="Arial"/>
              <a:buChar char="–"/>
              <a:defRPr sz="2000">
                <a:solidFill>
                  <a:srgbClr val="40404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lang="en-US" dirty="0"/>
              <a:t>Text attribute of text view is your name </a:t>
            </a:r>
          </a:p>
          <a:p>
            <a:pPr marL="742950" lvl="1" indent="-285750">
              <a:spcBef>
                <a:spcPts val="400"/>
              </a:spcBef>
              <a:buSzPct val="100000"/>
              <a:buFont typeface="Arial"/>
              <a:buChar char="–"/>
              <a:defRPr sz="2000">
                <a:solidFill>
                  <a:srgbClr val="40404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lang="en-US" dirty="0"/>
              <a:t>If you click ‘</a:t>
            </a:r>
            <a:r>
              <a:rPr lang="en-US" b="1" dirty="0"/>
              <a:t>HI</a:t>
            </a:r>
            <a:r>
              <a:rPr lang="en-US" dirty="0"/>
              <a:t>’ button, toast “</a:t>
            </a:r>
            <a:r>
              <a:rPr lang="en-US" b="1" dirty="0"/>
              <a:t>Hi, I am  (your name)</a:t>
            </a:r>
            <a:r>
              <a:rPr lang="en-US" dirty="0"/>
              <a:t>”</a:t>
            </a:r>
          </a:p>
          <a:p>
            <a:pPr marL="742950" lvl="1" indent="-285750">
              <a:spcBef>
                <a:spcPts val="400"/>
              </a:spcBef>
              <a:buSzPct val="100000"/>
              <a:buFont typeface="Arial"/>
              <a:buChar char="–"/>
              <a:defRPr sz="2000">
                <a:solidFill>
                  <a:srgbClr val="40404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lang="en-US" dirty="0"/>
              <a:t>If you click ‘</a:t>
            </a:r>
            <a:r>
              <a:rPr lang="en-US" b="1" dirty="0"/>
              <a:t>BYE</a:t>
            </a:r>
            <a:r>
              <a:rPr lang="en-US" dirty="0"/>
              <a:t>’ button, toast “</a:t>
            </a:r>
            <a:r>
              <a:rPr lang="en-US" b="1" dirty="0"/>
              <a:t>Good bye, see you again</a:t>
            </a:r>
            <a:r>
              <a:rPr lang="en-US" dirty="0"/>
              <a:t>”</a:t>
            </a:r>
          </a:p>
          <a:p>
            <a:pPr marL="742950" lvl="1" indent="-285750">
              <a:spcBef>
                <a:spcPts val="400"/>
              </a:spcBef>
              <a:buSzPct val="100000"/>
              <a:buFont typeface="Arial"/>
              <a:buChar char="–"/>
              <a:defRPr sz="2000">
                <a:solidFill>
                  <a:srgbClr val="40404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lang="en-US" dirty="0"/>
              <a:t>Submit your project code with “</a:t>
            </a:r>
            <a:r>
              <a:rPr lang="en-US" b="1" dirty="0"/>
              <a:t>student_id.zip</a:t>
            </a:r>
            <a:r>
              <a:rPr lang="en-US" dirty="0"/>
              <a:t>”</a:t>
            </a:r>
          </a:p>
          <a:p>
            <a:pPr marL="742950" lvl="1" indent="-285750">
              <a:spcBef>
                <a:spcPts val="400"/>
              </a:spcBef>
              <a:buSzPct val="100000"/>
              <a:buFont typeface="Arial"/>
              <a:buChar char="–"/>
              <a:defRPr sz="2000">
                <a:solidFill>
                  <a:srgbClr val="40404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lang="en-US" dirty="0"/>
              <a:t>Other detail option is same with practice.</a:t>
            </a:r>
            <a:endParaRPr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6AFB525-7C44-410E-B4BF-E08B7E6CC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742" y="3831699"/>
            <a:ext cx="5025250" cy="2651117"/>
          </a:xfrm>
          <a:prstGeom prst="rect">
            <a:avLst/>
          </a:prstGeom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B2CF4943-547A-4DC6-A29D-CD639E13B992}"/>
              </a:ext>
            </a:extLst>
          </p:cNvPr>
          <p:cNvSpPr txBox="1"/>
          <p:nvPr/>
        </p:nvSpPr>
        <p:spPr>
          <a:xfrm>
            <a:off x="4501367" y="3518764"/>
            <a:ext cx="443486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rPr lang="en-US" sz="1400" dirty="0"/>
              <a:t>You don’t have to care about the size of buttons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162368253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제목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832104">
              <a:defRPr sz="2730"/>
            </a:lvl1pPr>
          </a:lstStyle>
          <a:p>
            <a:r>
              <a:t>Android is..</a:t>
            </a:r>
          </a:p>
        </p:txBody>
      </p:sp>
      <p:sp>
        <p:nvSpPr>
          <p:cNvPr id="98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8919606" y="6579249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pic>
        <p:nvPicPr>
          <p:cNvPr id="99" name="내용 개체 틀 6" descr="내용 개체 틀 6"/>
          <p:cNvPicPr>
            <a:picLocks noChangeAspect="1"/>
          </p:cNvPicPr>
          <p:nvPr/>
        </p:nvPicPr>
        <p:blipFill>
          <a:blip r:embed="rId2"/>
          <a:srcRect l="19280" r="18143"/>
          <a:stretch>
            <a:fillRect/>
          </a:stretch>
        </p:blipFill>
        <p:spPr>
          <a:xfrm>
            <a:off x="7308304" y="4400951"/>
            <a:ext cx="1872209" cy="2184211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내용 개체 틀 1"/>
          <p:cNvSpPr txBox="1"/>
          <p:nvPr/>
        </p:nvSpPr>
        <p:spPr>
          <a:xfrm>
            <a:off x="457200" y="1978916"/>
            <a:ext cx="8229600" cy="3698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solidFill>
                  <a:srgbClr val="40404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dirty="0"/>
              <a:t>A mobile operating system developed by Google </a:t>
            </a:r>
            <a:endParaRPr sz="3200" dirty="0"/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solidFill>
                  <a:srgbClr val="40404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dirty="0"/>
              <a:t>Based on a modified version of the Linux kernel and other open source </a:t>
            </a:r>
            <a:r>
              <a:rPr dirty="0" err="1"/>
              <a:t>softwares</a:t>
            </a:r>
            <a:r>
              <a:rPr dirty="0"/>
              <a:t>. </a:t>
            </a:r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solidFill>
                  <a:srgbClr val="40404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dirty="0"/>
              <a:t>Designed primarily for touchscreen mobile devices such as smartphones and tablets</a:t>
            </a:r>
            <a:r>
              <a:rPr lang="en-US" altLang="ko-KR" dirty="0"/>
              <a:t>.</a:t>
            </a:r>
            <a:r>
              <a:rPr dirty="0"/>
              <a:t> </a:t>
            </a:r>
            <a:endParaRPr sz="3200" dirty="0"/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solidFill>
                  <a:srgbClr val="40404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dirty="0"/>
              <a:t>Further developed for Android TV, Android Auto, and Android Wear </a:t>
            </a:r>
            <a:endParaRPr sz="3200" dirty="0"/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solidFill>
                  <a:srgbClr val="40404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dirty="0"/>
              <a:t>Executing an application written in Java or Kotlin programming language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8919606" y="6579249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10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7" y="245739"/>
            <a:ext cx="4392490" cy="6468131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제목 3"/>
          <p:cNvSpPr txBox="1">
            <a:spLocks noGrp="1"/>
          </p:cNvSpPr>
          <p:nvPr>
            <p:ph type="title"/>
          </p:nvPr>
        </p:nvSpPr>
        <p:spPr>
          <a:xfrm>
            <a:off x="539551" y="2795729"/>
            <a:ext cx="2962674" cy="136815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 sz="3200"/>
            </a:pPr>
            <a:r>
              <a:rPr dirty="0"/>
              <a:t>Android</a:t>
            </a:r>
            <a:br>
              <a:rPr lang="en-US" altLang="ko-KR" dirty="0"/>
            </a:br>
            <a:r>
              <a:rPr lang="en-US" altLang="ko-KR" dirty="0"/>
              <a:t>Platform</a:t>
            </a:r>
            <a:br>
              <a:rPr dirty="0"/>
            </a:br>
            <a:r>
              <a:rPr dirty="0"/>
              <a:t>Architecture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832104">
              <a:defRPr sz="2730"/>
            </a:lvl1pPr>
          </a:lstStyle>
          <a:p>
            <a:r>
              <a:t>Glossary of Android</a:t>
            </a:r>
          </a:p>
        </p:txBody>
      </p:sp>
      <p:sp>
        <p:nvSpPr>
          <p:cNvPr id="111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8919606" y="6579249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12" name="내용 개체 틀 1"/>
          <p:cNvSpPr txBox="1"/>
          <p:nvPr/>
        </p:nvSpPr>
        <p:spPr>
          <a:xfrm>
            <a:off x="491897" y="1628799"/>
            <a:ext cx="8229601" cy="5163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 b="1">
                <a:solidFill>
                  <a:srgbClr val="40404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dirty="0"/>
              <a:t>Activity</a:t>
            </a:r>
            <a:r>
              <a:rPr b="0" dirty="0"/>
              <a:t> </a:t>
            </a:r>
          </a:p>
          <a:p>
            <a:pPr marL="742950" lvl="1" indent="-285750">
              <a:spcBef>
                <a:spcPts val="400"/>
              </a:spcBef>
              <a:buSzPct val="100000"/>
              <a:buFont typeface="Arial"/>
              <a:buChar char="–"/>
              <a:defRPr sz="2000">
                <a:solidFill>
                  <a:srgbClr val="40404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dirty="0"/>
              <a:t>A single user-based task, usually, but not always, containing views </a:t>
            </a:r>
          </a:p>
          <a:p>
            <a:pPr marL="742950" lvl="1" indent="-285750">
              <a:spcBef>
                <a:spcPts val="600"/>
              </a:spcBef>
              <a:buSzPct val="100000"/>
              <a:buFont typeface="Arial"/>
              <a:buChar char="–"/>
              <a:defRPr sz="1200">
                <a:solidFill>
                  <a:srgbClr val="404040"/>
                </a:solidFill>
                <a:latin typeface="Tahoma"/>
                <a:ea typeface="Tahoma"/>
                <a:cs typeface="Tahoma"/>
                <a:sym typeface="Tahoma"/>
              </a:defRPr>
            </a:pPr>
            <a:endParaRPr dirty="0"/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 b="1">
                <a:solidFill>
                  <a:srgbClr val="40404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dirty="0"/>
              <a:t>Content Provider </a:t>
            </a:r>
            <a:endParaRPr sz="3200" dirty="0"/>
          </a:p>
          <a:p>
            <a:pPr marL="742950" lvl="1" indent="-285750">
              <a:spcBef>
                <a:spcPts val="400"/>
              </a:spcBef>
              <a:buSzPct val="100000"/>
              <a:buFont typeface="Arial"/>
              <a:buChar char="–"/>
              <a:defRPr sz="2000">
                <a:solidFill>
                  <a:srgbClr val="40404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dirty="0"/>
              <a:t>A component that serves data to other application</a:t>
            </a:r>
            <a:endParaRPr sz="2800" dirty="0"/>
          </a:p>
          <a:p>
            <a:pPr marL="742950" lvl="1" indent="-285750">
              <a:spcBef>
                <a:spcPts val="600"/>
              </a:spcBef>
              <a:buSzPct val="100000"/>
              <a:buFont typeface="Arial"/>
              <a:buChar char="–"/>
              <a:defRPr sz="1200">
                <a:solidFill>
                  <a:srgbClr val="404040"/>
                </a:solidFill>
                <a:latin typeface="Tahoma"/>
                <a:ea typeface="Tahoma"/>
                <a:cs typeface="Tahoma"/>
                <a:sym typeface="Tahoma"/>
              </a:defRPr>
            </a:pPr>
            <a:endParaRPr sz="2800" dirty="0"/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 b="1">
                <a:solidFill>
                  <a:srgbClr val="40404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dirty="0"/>
              <a:t>Broadcast receiver </a:t>
            </a:r>
            <a:endParaRPr sz="3200" dirty="0"/>
          </a:p>
          <a:p>
            <a:pPr marL="742950" lvl="1" indent="-285750">
              <a:spcBef>
                <a:spcPts val="400"/>
              </a:spcBef>
              <a:buSzPct val="100000"/>
              <a:buFont typeface="Arial"/>
              <a:buChar char="–"/>
              <a:defRPr sz="2000">
                <a:solidFill>
                  <a:srgbClr val="40404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dirty="0"/>
              <a:t>Component receiving notifications from other activities </a:t>
            </a:r>
          </a:p>
          <a:p>
            <a:pPr marL="742950" lvl="1" indent="-285750">
              <a:spcBef>
                <a:spcPts val="600"/>
              </a:spcBef>
              <a:buSzPct val="100000"/>
              <a:buFont typeface="Arial"/>
              <a:buChar char="–"/>
              <a:defRPr sz="1200">
                <a:solidFill>
                  <a:srgbClr val="404040"/>
                </a:solidFill>
                <a:latin typeface="Tahoma"/>
                <a:ea typeface="Tahoma"/>
                <a:cs typeface="Tahoma"/>
                <a:sym typeface="Tahoma"/>
              </a:defRPr>
            </a:pPr>
            <a:endParaRPr dirty="0"/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 b="1">
                <a:solidFill>
                  <a:srgbClr val="40404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dirty="0"/>
              <a:t>Service </a:t>
            </a:r>
            <a:endParaRPr sz="3200" dirty="0"/>
          </a:p>
          <a:p>
            <a:pPr marL="742950" lvl="1" indent="-285750">
              <a:spcBef>
                <a:spcPts val="400"/>
              </a:spcBef>
              <a:buSzPct val="100000"/>
              <a:buFont typeface="Arial"/>
              <a:buChar char="–"/>
              <a:defRPr sz="2000">
                <a:solidFill>
                  <a:srgbClr val="40404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dirty="0"/>
              <a:t>Background process responding local or remote application requests </a:t>
            </a:r>
            <a:endParaRPr sz="2800"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832104">
              <a:defRPr sz="2730"/>
            </a:lvl1pPr>
          </a:lstStyle>
          <a:p>
            <a:r>
              <a:t>Glossary of Android - Activity</a:t>
            </a:r>
          </a:p>
        </p:txBody>
      </p:sp>
      <p:sp>
        <p:nvSpPr>
          <p:cNvPr id="115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8919606" y="6579249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26" name="TextBox 27"/>
          <p:cNvSpPr txBox="1"/>
          <p:nvPr/>
        </p:nvSpPr>
        <p:spPr>
          <a:xfrm>
            <a:off x="342433" y="1944014"/>
            <a:ext cx="3962596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r">
              <a:defRPr sz="1600" b="1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rPr lang="en-US" dirty="0"/>
              <a:t>When you want to chat with friend…</a:t>
            </a:r>
            <a:endParaRPr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15" y="2677823"/>
            <a:ext cx="1225946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398" y="2677823"/>
            <a:ext cx="1193684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314" y="2677823"/>
            <a:ext cx="1225946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5"/>
          <a:srcRect l="2587" t="61621" r="85444" b="32961"/>
          <a:stretch/>
        </p:blipFill>
        <p:spPr>
          <a:xfrm>
            <a:off x="3918509" y="3462338"/>
            <a:ext cx="142875" cy="1365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11495" y="3444976"/>
            <a:ext cx="279883" cy="1692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500" b="1" dirty="0">
                <a:latin typeface="HY엽서L" panose="02030600000101010101" pitchFamily="18" charset="-127"/>
                <a:ea typeface="HY엽서L" panose="02030600000101010101" pitchFamily="18" charset="-127"/>
              </a:rPr>
              <a:t>정승환</a:t>
            </a:r>
            <a:endParaRPr kumimoji="0" lang="ko-KR" altLang="en-US" sz="5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Y엽서L" panose="02030600000101010101" pitchFamily="18" charset="-127"/>
              <a:ea typeface="HY엽서L" panose="02030600000101010101" pitchFamily="18" charset="-127"/>
              <a:sym typeface="카페라첼타12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17675" y="4853305"/>
            <a:ext cx="200025" cy="212725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카페라첼타120"/>
              <a:ea typeface="카페라첼타120"/>
              <a:cs typeface="카페라첼타120"/>
              <a:sym typeface="카페라첼타120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3861359" y="3423252"/>
            <a:ext cx="1200723" cy="212725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카페라첼타120"/>
              <a:ea typeface="카페라첼타120"/>
              <a:cs typeface="카페라첼타120"/>
              <a:sym typeface="카페라첼타12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0823" y="5331470"/>
            <a:ext cx="179953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카페라첼타120"/>
              </a:rPr>
              <a:t>Click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카페라첼타120"/>
              </a:rPr>
              <a:t> Icon at</a:t>
            </a:r>
            <a:r>
              <a:rPr kumimoji="0" lang="en-US" altLang="ko-KR" sz="14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카페라첼타120"/>
              </a:rPr>
              <a:t> Home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ahoma" panose="020B0604030504040204" pitchFamily="34" charset="0"/>
              <a:cs typeface="Tahoma" panose="020B0604030504040204" pitchFamily="34" charset="0"/>
              <a:sym typeface="카페라첼타12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500240" y="5331470"/>
            <a:ext cx="192296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카페라첼타120"/>
              </a:rPr>
              <a:t>Click</a:t>
            </a:r>
            <a:r>
              <a:rPr kumimoji="0" lang="en-US" altLang="ko-KR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카페라첼타120"/>
              </a:rPr>
              <a:t> your</a:t>
            </a:r>
            <a:r>
              <a:rPr kumimoji="0" lang="en-US" altLang="ko-KR" sz="14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카페라첼타120"/>
              </a:rPr>
              <a:t> friend tab</a:t>
            </a:r>
            <a:endParaRPr kumimoji="0" lang="ko-KR" alt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ahoma" panose="020B0604030504040204" pitchFamily="34" charset="0"/>
              <a:cs typeface="Tahoma" panose="020B0604030504040204" pitchFamily="34" charset="0"/>
              <a:sym typeface="카페라첼타12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58975" y="3799324"/>
            <a:ext cx="666206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Activity1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ahoma" panose="020B0604030504040204" pitchFamily="34" charset="0"/>
              <a:cs typeface="Tahoma" panose="020B0604030504040204" pitchFamily="34" charset="0"/>
              <a:sym typeface="카페라첼타120"/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2636928" y="3667821"/>
            <a:ext cx="818634" cy="540000"/>
          </a:xfrm>
          <a:prstGeom prst="rightArrow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카페라첼타120"/>
              <a:ea typeface="카페라첼타120"/>
              <a:cs typeface="카페라첼타120"/>
              <a:sym typeface="카페라첼타12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504928" y="3799324"/>
            <a:ext cx="666206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Activity2</a:t>
            </a:r>
            <a:endParaRPr kumimoji="0" lang="ko-KR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ahoma" panose="020B0604030504040204" pitchFamily="34" charset="0"/>
              <a:cs typeface="Tahoma" panose="020B0604030504040204" pitchFamily="34" charset="0"/>
              <a:sym typeface="카페라첼타120"/>
            </a:endParaRPr>
          </a:p>
        </p:txBody>
      </p:sp>
      <p:sp>
        <p:nvSpPr>
          <p:cNvPr id="74" name="오른쪽 화살표 73"/>
          <p:cNvSpPr/>
          <p:nvPr/>
        </p:nvSpPr>
        <p:spPr>
          <a:xfrm>
            <a:off x="5482881" y="3667821"/>
            <a:ext cx="818634" cy="540000"/>
          </a:xfrm>
          <a:prstGeom prst="rightArrow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카페라첼타120"/>
              <a:ea typeface="카페라첼타120"/>
              <a:cs typeface="카페라첼타120"/>
              <a:sym typeface="카페라첼타120"/>
            </a:endParaRPr>
          </a:p>
        </p:txBody>
      </p:sp>
    </p:spTree>
    <p:extLst>
      <p:ext uri="{BB962C8B-B14F-4D97-AF65-F5344CB8AC3E}">
        <p14:creationId xmlns:p14="http://schemas.microsoft.com/office/powerpoint/2010/main" val="185360023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832104">
              <a:defRPr sz="2730"/>
            </a:lvl1pPr>
          </a:lstStyle>
          <a:p>
            <a:r>
              <a:t>Glossary of Android - Activity</a:t>
            </a:r>
          </a:p>
        </p:txBody>
      </p:sp>
      <p:sp>
        <p:nvSpPr>
          <p:cNvPr id="115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8919606" y="6579249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116" name="그림 3" descr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113" y="1605046"/>
            <a:ext cx="2304257" cy="4861727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직사각형 4"/>
          <p:cNvSpPr/>
          <p:nvPr/>
        </p:nvSpPr>
        <p:spPr>
          <a:xfrm>
            <a:off x="2435829" y="2811772"/>
            <a:ext cx="1471253" cy="2557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8" name="직사각형 7"/>
          <p:cNvSpPr/>
          <p:nvPr/>
        </p:nvSpPr>
        <p:spPr>
          <a:xfrm>
            <a:off x="2439692" y="4269342"/>
            <a:ext cx="1909508" cy="2692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9" name="직사각형 8"/>
          <p:cNvSpPr/>
          <p:nvPr/>
        </p:nvSpPr>
        <p:spPr>
          <a:xfrm>
            <a:off x="2584169" y="1694463"/>
            <a:ext cx="720081" cy="14401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20" name="그림 5" descr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1603172"/>
            <a:ext cx="2305145" cy="486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직사각형 9"/>
          <p:cNvSpPr/>
          <p:nvPr/>
        </p:nvSpPr>
        <p:spPr>
          <a:xfrm>
            <a:off x="4918216" y="2204864"/>
            <a:ext cx="2224833" cy="118210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2" name="직사각형 11"/>
          <p:cNvSpPr/>
          <p:nvPr/>
        </p:nvSpPr>
        <p:spPr>
          <a:xfrm>
            <a:off x="2115283" y="1601172"/>
            <a:ext cx="2269088" cy="4564132"/>
          </a:xfrm>
          <a:prstGeom prst="rect">
            <a:avLst/>
          </a:prstGeom>
          <a:ln w="34925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3" name="직사각형 12"/>
          <p:cNvSpPr/>
          <p:nvPr/>
        </p:nvSpPr>
        <p:spPr>
          <a:xfrm>
            <a:off x="4896089" y="1601172"/>
            <a:ext cx="2269088" cy="4564132"/>
          </a:xfrm>
          <a:prstGeom prst="rect">
            <a:avLst/>
          </a:prstGeom>
          <a:ln w="34925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4" name="직사각형 17"/>
          <p:cNvSpPr/>
          <p:nvPr/>
        </p:nvSpPr>
        <p:spPr>
          <a:xfrm>
            <a:off x="3635895" y="1794261"/>
            <a:ext cx="746942" cy="360041"/>
          </a:xfrm>
          <a:prstGeom prst="rect">
            <a:avLst/>
          </a:prstGeom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" name="TextBox 18"/>
          <p:cNvSpPr txBox="1"/>
          <p:nvPr/>
        </p:nvSpPr>
        <p:spPr>
          <a:xfrm>
            <a:off x="2741609" y="1774226"/>
            <a:ext cx="859692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b="1">
                <a:solidFill>
                  <a:srgbClr val="376092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Views</a:t>
            </a:r>
          </a:p>
        </p:txBody>
      </p:sp>
      <p:sp>
        <p:nvSpPr>
          <p:cNvPr id="126" name="TextBox 27"/>
          <p:cNvSpPr txBox="1"/>
          <p:nvPr/>
        </p:nvSpPr>
        <p:spPr>
          <a:xfrm>
            <a:off x="504511" y="1774226"/>
            <a:ext cx="1512169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600" b="1"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Basic Unit of android apps.</a:t>
            </a:r>
          </a:p>
        </p:txBody>
      </p:sp>
      <p:sp>
        <p:nvSpPr>
          <p:cNvPr id="127" name="직사각형 4"/>
          <p:cNvSpPr/>
          <p:nvPr/>
        </p:nvSpPr>
        <p:spPr>
          <a:xfrm>
            <a:off x="2431165" y="3092021"/>
            <a:ext cx="1471253" cy="2557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직사각형 4"/>
          <p:cNvSpPr/>
          <p:nvPr/>
        </p:nvSpPr>
        <p:spPr>
          <a:xfrm>
            <a:off x="2431165" y="3372270"/>
            <a:ext cx="1471253" cy="5740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9" name="TextBox 15"/>
          <p:cNvSpPr txBox="1"/>
          <p:nvPr/>
        </p:nvSpPr>
        <p:spPr>
          <a:xfrm>
            <a:off x="2600932" y="3516714"/>
            <a:ext cx="1262620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Activity</a:t>
            </a:r>
          </a:p>
        </p:txBody>
      </p:sp>
      <p:sp>
        <p:nvSpPr>
          <p:cNvPr id="130" name="직사각형 7"/>
          <p:cNvSpPr/>
          <p:nvPr/>
        </p:nvSpPr>
        <p:spPr>
          <a:xfrm>
            <a:off x="2439692" y="4601329"/>
            <a:ext cx="1909508" cy="2692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1" name="직사각형 7"/>
          <p:cNvSpPr/>
          <p:nvPr/>
        </p:nvSpPr>
        <p:spPr>
          <a:xfrm>
            <a:off x="2439692" y="4831470"/>
            <a:ext cx="1909508" cy="2692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2" name="직사각형 7"/>
          <p:cNvSpPr/>
          <p:nvPr/>
        </p:nvSpPr>
        <p:spPr>
          <a:xfrm>
            <a:off x="2439692" y="5148114"/>
            <a:ext cx="1909508" cy="2692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3" name="직사각형 9"/>
          <p:cNvSpPr/>
          <p:nvPr/>
        </p:nvSpPr>
        <p:spPr>
          <a:xfrm>
            <a:off x="5233541" y="3384165"/>
            <a:ext cx="1909508" cy="3854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직사각형 9"/>
          <p:cNvSpPr/>
          <p:nvPr/>
        </p:nvSpPr>
        <p:spPr>
          <a:xfrm>
            <a:off x="5233541" y="3843189"/>
            <a:ext cx="1909508" cy="3854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5" name="직사각형 9"/>
          <p:cNvSpPr/>
          <p:nvPr/>
        </p:nvSpPr>
        <p:spPr>
          <a:xfrm>
            <a:off x="5233541" y="4211242"/>
            <a:ext cx="1909508" cy="3854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6" name="직사각형 9"/>
          <p:cNvSpPr/>
          <p:nvPr/>
        </p:nvSpPr>
        <p:spPr>
          <a:xfrm>
            <a:off x="5233541" y="4685026"/>
            <a:ext cx="1909508" cy="3854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7" name="직사각형 9"/>
          <p:cNvSpPr/>
          <p:nvPr/>
        </p:nvSpPr>
        <p:spPr>
          <a:xfrm>
            <a:off x="5233541" y="5090014"/>
            <a:ext cx="1909508" cy="38544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" name="직사각형 9"/>
          <p:cNvSpPr/>
          <p:nvPr/>
        </p:nvSpPr>
        <p:spPr>
          <a:xfrm>
            <a:off x="4913796" y="5525587"/>
            <a:ext cx="2197616" cy="3854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9" name="TextBox 16"/>
          <p:cNvSpPr txBox="1"/>
          <p:nvPr/>
        </p:nvSpPr>
        <p:spPr>
          <a:xfrm>
            <a:off x="5381294" y="3516714"/>
            <a:ext cx="1262620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r>
              <a:t>Activity</a:t>
            </a:r>
          </a:p>
        </p:txBody>
      </p:sp>
      <p:sp>
        <p:nvSpPr>
          <p:cNvPr id="140" name="직사각형 17"/>
          <p:cNvSpPr/>
          <p:nvPr/>
        </p:nvSpPr>
        <p:spPr>
          <a:xfrm>
            <a:off x="2112740" y="5806664"/>
            <a:ext cx="2274174" cy="360041"/>
          </a:xfrm>
          <a:prstGeom prst="rect">
            <a:avLst/>
          </a:prstGeom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1" name="직사각형 17"/>
          <p:cNvSpPr/>
          <p:nvPr/>
        </p:nvSpPr>
        <p:spPr>
          <a:xfrm>
            <a:off x="4893546" y="5806664"/>
            <a:ext cx="2274174" cy="360041"/>
          </a:xfrm>
          <a:prstGeom prst="rect">
            <a:avLst/>
          </a:prstGeom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832104">
              <a:defRPr sz="2730"/>
            </a:lvl1pPr>
          </a:lstStyle>
          <a:p>
            <a:r>
              <a:t>Glossary of Android - Content Provider</a:t>
            </a:r>
          </a:p>
        </p:txBody>
      </p:sp>
      <p:sp>
        <p:nvSpPr>
          <p:cNvPr id="144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8919606" y="6579249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18" y="2434062"/>
            <a:ext cx="4919115" cy="3050583"/>
          </a:xfrm>
          <a:prstGeom prst="rect">
            <a:avLst/>
          </a:prstGeom>
        </p:spPr>
      </p:pic>
      <p:pic>
        <p:nvPicPr>
          <p:cNvPr id="1026" name="Picture 2" descr="콘텐츠 제공자가 저장소에 대한 액세스를 관리하는 방법의 개요 다이어그램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042" y="2336024"/>
            <a:ext cx="3772958" cy="294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제목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832104">
              <a:defRPr sz="2730"/>
            </a:lvl1pPr>
          </a:lstStyle>
          <a:p>
            <a:r>
              <a:t>Glossary of Android - Broadcast Receiver</a:t>
            </a:r>
          </a:p>
        </p:txBody>
      </p:sp>
      <p:sp>
        <p:nvSpPr>
          <p:cNvPr id="183" name="슬라이드 번호 개체 틀 2"/>
          <p:cNvSpPr txBox="1">
            <a:spLocks noGrp="1"/>
          </p:cNvSpPr>
          <p:nvPr>
            <p:ph type="sldNum" sz="quarter" idx="2"/>
          </p:nvPr>
        </p:nvSpPr>
        <p:spPr>
          <a:xfrm>
            <a:off x="8919606" y="6579249"/>
            <a:ext cx="188898" cy="2692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184" name="이미지" descr="이미지"/>
          <p:cNvPicPr>
            <a:picLocks noChangeAspect="1"/>
          </p:cNvPicPr>
          <p:nvPr/>
        </p:nvPicPr>
        <p:blipFill>
          <a:blip r:embed="rId2"/>
          <a:srcRect t="4107" b="41385"/>
          <a:stretch>
            <a:fillRect/>
          </a:stretch>
        </p:blipFill>
        <p:spPr>
          <a:xfrm>
            <a:off x="617902" y="2350274"/>
            <a:ext cx="2427953" cy="2793854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직사각형"/>
          <p:cNvSpPr/>
          <p:nvPr/>
        </p:nvSpPr>
        <p:spPr>
          <a:xfrm>
            <a:off x="720970" y="3574059"/>
            <a:ext cx="1270001" cy="15029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6" name="직사각형"/>
          <p:cNvSpPr/>
          <p:nvPr/>
        </p:nvSpPr>
        <p:spPr>
          <a:xfrm>
            <a:off x="858156" y="3808079"/>
            <a:ext cx="1947573" cy="3558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7" name="직사각형"/>
          <p:cNvSpPr/>
          <p:nvPr/>
        </p:nvSpPr>
        <p:spPr>
          <a:xfrm>
            <a:off x="568178" y="3153516"/>
            <a:ext cx="2527529" cy="691043"/>
          </a:xfrm>
          <a:prstGeom prst="rect">
            <a:avLst/>
          </a:prstGeom>
          <a:ln w="38100">
            <a:solidFill>
              <a:schemeClr val="accent2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8" name="텍스트"/>
          <p:cNvSpPr txBox="1"/>
          <p:nvPr/>
        </p:nvSpPr>
        <p:spPr>
          <a:xfrm>
            <a:off x="2891728" y="4195608"/>
            <a:ext cx="127001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endParaRPr/>
          </a:p>
        </p:txBody>
      </p:sp>
      <p:grpSp>
        <p:nvGrpSpPr>
          <p:cNvPr id="191" name="직사각형 30"/>
          <p:cNvGrpSpPr/>
          <p:nvPr/>
        </p:nvGrpSpPr>
        <p:grpSpPr>
          <a:xfrm>
            <a:off x="4321715" y="3420290"/>
            <a:ext cx="1575154" cy="1131402"/>
            <a:chOff x="0" y="0"/>
            <a:chExt cx="1575152" cy="1131400"/>
          </a:xfrm>
        </p:grpSpPr>
        <p:sp>
          <p:nvSpPr>
            <p:cNvPr id="189" name="직사각형"/>
            <p:cNvSpPr/>
            <p:nvPr/>
          </p:nvSpPr>
          <p:spPr>
            <a:xfrm>
              <a:off x="0" y="0"/>
              <a:ext cx="1575153" cy="1131401"/>
            </a:xfrm>
            <a:prstGeom prst="rect">
              <a:avLst/>
            </a:prstGeom>
            <a:solidFill>
              <a:srgbClr val="FFFFFF"/>
            </a:solidFill>
            <a:ln w="34925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 b="1">
                  <a:solidFill>
                    <a:srgbClr val="FF0000"/>
                  </a:solidFill>
                  <a:latin typeface="Tahoma"/>
                  <a:ea typeface="Tahoma"/>
                  <a:cs typeface="Tahoma"/>
                  <a:sym typeface="Tahoma"/>
                </a:defRPr>
              </a:pPr>
              <a:endParaRPr/>
            </a:p>
          </p:txBody>
        </p:sp>
        <p:sp>
          <p:nvSpPr>
            <p:cNvPr id="190" name="Broadcast…"/>
            <p:cNvSpPr txBox="1"/>
            <p:nvPr/>
          </p:nvSpPr>
          <p:spPr>
            <a:xfrm>
              <a:off x="0" y="215180"/>
              <a:ext cx="1575153" cy="701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2000" b="1">
                  <a:solidFill>
                    <a:srgbClr val="FF0000"/>
                  </a:solidFill>
                  <a:latin typeface="Tahoma"/>
                  <a:ea typeface="Tahoma"/>
                  <a:cs typeface="Tahoma"/>
                  <a:sym typeface="Tahoma"/>
                </a:defRPr>
              </a:pPr>
              <a:r>
                <a:t>Broadcast</a:t>
              </a:r>
            </a:p>
            <a:p>
              <a:pPr algn="ctr">
                <a:defRPr sz="2000" b="1">
                  <a:solidFill>
                    <a:srgbClr val="FF0000"/>
                  </a:solidFill>
                  <a:latin typeface="Tahoma"/>
                  <a:ea typeface="Tahoma"/>
                  <a:cs typeface="Tahoma"/>
                  <a:sym typeface="Tahoma"/>
                </a:defRPr>
              </a:pPr>
              <a:r>
                <a:t>Receiver</a:t>
              </a:r>
            </a:p>
          </p:txBody>
        </p:sp>
      </p:grpSp>
      <p:pic>
        <p:nvPicPr>
          <p:cNvPr id="192" name="선" descr="선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249620" y="3744339"/>
            <a:ext cx="937232" cy="483304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193" name="선" descr="선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31733" y="3744339"/>
            <a:ext cx="937231" cy="483304"/>
          </a:xfrm>
          <a:prstGeom prst="rect">
            <a:avLst/>
          </a:prstGeom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</p:pic>
      <p:pic>
        <p:nvPicPr>
          <p:cNvPr id="194" name="이미지" descr="이미지"/>
          <p:cNvPicPr>
            <a:picLocks noChangeAspect="1"/>
          </p:cNvPicPr>
          <p:nvPr/>
        </p:nvPicPr>
        <p:blipFill>
          <a:blip r:embed="rId4"/>
          <a:srcRect l="5721" t="29882" r="5721" b="29882"/>
          <a:stretch>
            <a:fillRect/>
          </a:stretch>
        </p:blipFill>
        <p:spPr>
          <a:xfrm>
            <a:off x="7199855" y="3317058"/>
            <a:ext cx="1394955" cy="1337988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인용 풍선"/>
          <p:cNvSpPr/>
          <p:nvPr/>
        </p:nvSpPr>
        <p:spPr>
          <a:xfrm>
            <a:off x="5112775" y="1682054"/>
            <a:ext cx="1889864" cy="1493721"/>
          </a:xfrm>
          <a:prstGeom prst="wedgeEllipseCallout">
            <a:avLst>
              <a:gd name="adj1" fmla="val -51704"/>
              <a:gd name="adj2" fmla="val 55915"/>
            </a:avLst>
          </a:prstGeom>
          <a:solidFill>
            <a:srgbClr val="FFFFFF"/>
          </a:solidFill>
          <a:ln w="25400">
            <a:solidFill>
              <a:schemeClr val="accent2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196" name="telephone.png" descr="teleph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5718" y="2017132"/>
            <a:ext cx="911831" cy="911831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TextBox 27"/>
          <p:cNvSpPr txBox="1"/>
          <p:nvPr/>
        </p:nvSpPr>
        <p:spPr>
          <a:xfrm>
            <a:off x="4076202" y="4614605"/>
            <a:ext cx="2880062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 b="1">
                <a:latin typeface="Tahoma"/>
                <a:ea typeface="Tahoma"/>
                <a:cs typeface="Tahoma"/>
                <a:sym typeface="Tahoma"/>
              </a:defRPr>
            </a:pPr>
            <a:r>
              <a:t>Broadcast</a:t>
            </a:r>
          </a:p>
          <a:p>
            <a:pPr>
              <a:defRPr sz="1600" b="1">
                <a:latin typeface="Tahoma"/>
                <a:ea typeface="Tahoma"/>
                <a:cs typeface="Tahoma"/>
                <a:sym typeface="Tahoma"/>
              </a:defRPr>
            </a:pPr>
            <a:r>
              <a:t>“missed call information”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카페라첼타120"/>
            <a:ea typeface="카페라첼타120"/>
            <a:cs typeface="카페라첼타120"/>
            <a:sym typeface="카페라첼타120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카페라첼타120"/>
            <a:ea typeface="카페라첼타120"/>
            <a:cs typeface="카페라첼타120"/>
            <a:sym typeface="카페라첼타120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카페라첼타120"/>
            <a:ea typeface="카페라첼타120"/>
            <a:cs typeface="카페라첼타120"/>
            <a:sym typeface="카페라첼타120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카페라첼타120"/>
            <a:ea typeface="카페라첼타120"/>
            <a:cs typeface="카페라첼타120"/>
            <a:sym typeface="카페라첼타120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1840</TotalTime>
  <Words>567</Words>
  <Application>Microsoft Office PowerPoint</Application>
  <PresentationFormat>화면 슬라이드 쇼(4:3)</PresentationFormat>
  <Paragraphs>128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HY견고딕</vt:lpstr>
      <vt:lpstr>HY엽서L</vt:lpstr>
      <vt:lpstr>맑은 고딕</vt:lpstr>
      <vt:lpstr>카페라첼타120</vt:lpstr>
      <vt:lpstr>Arial</vt:lpstr>
      <vt:lpstr>Tahoma</vt:lpstr>
      <vt:lpstr>Office 테마</vt:lpstr>
      <vt:lpstr>What is Android?</vt:lpstr>
      <vt:lpstr>Introduction to Android</vt:lpstr>
      <vt:lpstr>Android is..</vt:lpstr>
      <vt:lpstr>Android Platform Architecture</vt:lpstr>
      <vt:lpstr>Glossary of Android</vt:lpstr>
      <vt:lpstr>Glossary of Android - Activity</vt:lpstr>
      <vt:lpstr>Glossary of Android - Activity</vt:lpstr>
      <vt:lpstr>Glossary of Android - Content Provider</vt:lpstr>
      <vt:lpstr>Glossary of Android - Broadcast Receiver</vt:lpstr>
      <vt:lpstr>Glossary of Android - Component</vt:lpstr>
      <vt:lpstr>Glossary of Android</vt:lpstr>
      <vt:lpstr>Glossary of Android</vt:lpstr>
      <vt:lpstr>Glossary of Android</vt:lpstr>
      <vt:lpstr>Glossary of Android - Intent</vt:lpstr>
      <vt:lpstr>Put basic views into your project</vt:lpstr>
      <vt:lpstr>Put basic views into your project</vt:lpstr>
      <vt:lpstr>Put basic views into your project</vt:lpstr>
      <vt:lpstr>Put basic views into your project</vt:lpstr>
      <vt:lpstr>Put basic views into your project</vt:lpstr>
      <vt:lpstr>Put basic views into your project</vt:lpstr>
      <vt:lpstr>Put basic views into your project</vt:lpstr>
      <vt:lpstr>Put basic views into your project</vt:lpstr>
      <vt:lpstr>Exercise (submit to ICAMPUS)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Android?</dc:title>
  <dc:creator>SeungHwan Jeong</dc:creator>
  <cp:lastModifiedBy>이성호</cp:lastModifiedBy>
  <cp:revision>29</cp:revision>
  <dcterms:modified xsi:type="dcterms:W3CDTF">2022-02-25T02:11:45Z</dcterms:modified>
</cp:coreProperties>
</file>